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7" r:id="rId2"/>
    <p:sldId id="258" r:id="rId3"/>
    <p:sldId id="266" r:id="rId4"/>
    <p:sldId id="267" r:id="rId5"/>
    <p:sldId id="259" r:id="rId6"/>
    <p:sldId id="260" r:id="rId7"/>
    <p:sldId id="262" r:id="rId8"/>
    <p:sldId id="264" r:id="rId9"/>
    <p:sldId id="265" r:id="rId10"/>
    <p:sldId id="276" r:id="rId11"/>
    <p:sldId id="308" r:id="rId12"/>
    <p:sldId id="307" r:id="rId13"/>
    <p:sldId id="277" r:id="rId14"/>
    <p:sldId id="321" r:id="rId15"/>
    <p:sldId id="283" r:id="rId16"/>
    <p:sldId id="284" r:id="rId17"/>
    <p:sldId id="280" r:id="rId18"/>
    <p:sldId id="281" r:id="rId19"/>
    <p:sldId id="289" r:id="rId20"/>
    <p:sldId id="290" r:id="rId21"/>
    <p:sldId id="305" r:id="rId2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0000"/>
    <a:srgbClr val="A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6837" autoAdjust="0"/>
  </p:normalViewPr>
  <p:slideViewPr>
    <p:cSldViewPr snapToGrid="0">
      <p:cViewPr varScale="1">
        <p:scale>
          <a:sx n="123" d="100"/>
          <a:sy n="123" d="100"/>
        </p:scale>
        <p:origin x="120" y="19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1CB46-C14C-45DA-B329-487631FF7A49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C5A30-7187-404F-80DE-63FF1051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07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DB4372-9ECC-4944-A76E-623BDC4FEC6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89914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3CA819-CDE4-4F1E-9883-1E0CFF9146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939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972634-A0FE-467B-BD6D-3371A42B848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66497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3CA819-CDE4-4F1E-9883-1E0CFF9146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9389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EC849D-86DA-4F86-B7AE-88A0A943305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73801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EC849D-86DA-4F86-B7AE-88A0A943305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84697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437C4C-0A61-4F1A-B678-E2E813E61D3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13679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24EDF4-D742-4B7C-86AD-589566201D6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22492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0DCEA2-A483-4EB1-A3B9-A9A5A49D19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10858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E19531-1F71-49BD-AFBF-A1552DCDB10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31336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CA8D74-1CCF-4938-A125-A7A86961129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1850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7953E9-1383-434A-BF53-EB462C6C1B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59135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9A429C-0C9D-426F-BD6F-BA1454141A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8744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469C92-8C61-4F27-A0C8-68B916B663E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5265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434969-AEE4-454E-8F67-90E952236A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7820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3852B3-796B-4A8E-A01F-FF8788235C8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1341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972634-A0FE-467B-BD6D-3371A42B848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82430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5470A3-F2F4-4A78-A66E-337A7F2E54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71125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5DC388-C9BE-41E9-9605-2C77839CCC4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70490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089025" y="1208088"/>
            <a:ext cx="4711700" cy="3263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9510D9-A24E-4414-83DA-32609417DA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0738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 noEditPoints="1"/>
          </p:cNvSpPr>
          <p:nvPr>
            <p:ph type="subTitle" idx="1"/>
          </p:nvPr>
        </p:nvSpPr>
        <p:spPr>
          <a:xfrm>
            <a:off x="1238250" y="3602039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9357E8E-EC52-4B48-A525-BCD2666DBD22}" type="datetimeFigureOut">
              <a:rPr lang="en-IN" smtClean="0"/>
              <a:pPr/>
              <a:t>13-01-2023</a:t>
            </a:fld>
            <a:endParaRPr lang="en-IN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7DB924-E2CD-4FCB-9A9A-AB803713024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2534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9357E8E-EC52-4B48-A525-BCD2666DBD22}" type="datetimeFigureOut">
              <a:rPr lang="en-IN" smtClean="0"/>
              <a:pPr/>
              <a:t>13-01-2023</a:t>
            </a:fld>
            <a:endParaRPr lang="en-IN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7DB924-E2CD-4FCB-9A9A-AB803713024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2735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 noEditPoints="1"/>
          </p:cNvSpPr>
          <p:nvPr>
            <p:ph type="title" orient="vert"/>
          </p:nvPr>
        </p:nvSpPr>
        <p:spPr>
          <a:xfrm>
            <a:off x="7088982" y="365126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 noEditPoints="1"/>
          </p:cNvSpPr>
          <p:nvPr>
            <p:ph type="body" orient="vert" idx="1"/>
          </p:nvPr>
        </p:nvSpPr>
        <p:spPr>
          <a:xfrm>
            <a:off x="681039" y="365126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9357E8E-EC52-4B48-A525-BCD2666DBD22}" type="datetimeFigureOut">
              <a:rPr lang="en-IN" smtClean="0"/>
              <a:pPr/>
              <a:t>13-01-2023</a:t>
            </a:fld>
            <a:endParaRPr lang="en-IN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7DB924-E2CD-4FCB-9A9A-AB803713024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6827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9357E8E-EC52-4B48-A525-BCD2666DBD22}" type="datetimeFigureOut">
              <a:rPr lang="en-IN" smtClean="0"/>
              <a:pPr/>
              <a:t>13-01-2023</a:t>
            </a:fld>
            <a:endParaRPr lang="en-IN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7DB924-E2CD-4FCB-9A9A-AB803713024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54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9357E8E-EC52-4B48-A525-BCD2666DBD22}" type="datetimeFigureOut">
              <a:rPr lang="en-IN" smtClean="0"/>
              <a:pPr/>
              <a:t>13-01-2023</a:t>
            </a:fld>
            <a:endParaRPr lang="en-IN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7DB924-E2CD-4FCB-9A9A-AB803713024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9640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 noEditPoints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 noEditPoints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9357E8E-EC52-4B48-A525-BCD2666DBD22}" type="datetimeFigureOut">
              <a:rPr lang="en-IN" smtClean="0"/>
              <a:pPr/>
              <a:t>13-01-2023</a:t>
            </a:fld>
            <a:endParaRPr lang="en-IN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7DB924-E2CD-4FCB-9A9A-AB803713024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4118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682329" y="365126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682330" y="1681163"/>
            <a:ext cx="419070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3" indent="0">
              <a:buNone/>
              <a:defRPr sz="2000" b="1"/>
            </a:lvl2pPr>
            <a:lvl3pPr marL="914406" indent="0">
              <a:buNone/>
              <a:defRPr sz="1800" b="1"/>
            </a:lvl3pPr>
            <a:lvl4pPr marL="1371609" indent="0">
              <a:buNone/>
              <a:defRPr sz="1600" b="1"/>
            </a:lvl4pPr>
            <a:lvl5pPr marL="1828812" indent="0">
              <a:buNone/>
              <a:defRPr sz="1600" b="1"/>
            </a:lvl5pPr>
            <a:lvl6pPr marL="2286015" indent="0">
              <a:buNone/>
              <a:defRPr sz="1600" b="1"/>
            </a:lvl6pPr>
            <a:lvl7pPr marL="2743218" indent="0">
              <a:buNone/>
              <a:defRPr sz="1600" b="1"/>
            </a:lvl7pPr>
            <a:lvl8pPr marL="3200421" indent="0">
              <a:buNone/>
              <a:defRPr sz="1600" b="1"/>
            </a:lvl8pPr>
            <a:lvl9pPr marL="365762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 noEditPoints="1"/>
          </p:cNvSpPr>
          <p:nvPr>
            <p:ph sz="half" idx="2"/>
          </p:nvPr>
        </p:nvSpPr>
        <p:spPr>
          <a:xfrm>
            <a:off x="682330" y="2505075"/>
            <a:ext cx="419070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 noEditPoints="1"/>
          </p:cNvSpPr>
          <p:nvPr>
            <p:ph type="body" sz="quarter" idx="3"/>
          </p:nvPr>
        </p:nvSpPr>
        <p:spPr>
          <a:xfrm>
            <a:off x="5014914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3" indent="0">
              <a:buNone/>
              <a:defRPr sz="2000" b="1"/>
            </a:lvl2pPr>
            <a:lvl3pPr marL="914406" indent="0">
              <a:buNone/>
              <a:defRPr sz="1800" b="1"/>
            </a:lvl3pPr>
            <a:lvl4pPr marL="1371609" indent="0">
              <a:buNone/>
              <a:defRPr sz="1600" b="1"/>
            </a:lvl4pPr>
            <a:lvl5pPr marL="1828812" indent="0">
              <a:buNone/>
              <a:defRPr sz="1600" b="1"/>
            </a:lvl5pPr>
            <a:lvl6pPr marL="2286015" indent="0">
              <a:buNone/>
              <a:defRPr sz="1600" b="1"/>
            </a:lvl6pPr>
            <a:lvl7pPr marL="2743218" indent="0">
              <a:buNone/>
              <a:defRPr sz="1600" b="1"/>
            </a:lvl7pPr>
            <a:lvl8pPr marL="3200421" indent="0">
              <a:buNone/>
              <a:defRPr sz="1600" b="1"/>
            </a:lvl8pPr>
            <a:lvl9pPr marL="365762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 noEditPoints="1"/>
          </p:cNvSpPr>
          <p:nvPr>
            <p:ph sz="quarter" idx="4"/>
          </p:nvPr>
        </p:nvSpPr>
        <p:spPr>
          <a:xfrm>
            <a:off x="5014914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9357E8E-EC52-4B48-A525-BCD2666DBD22}" type="datetimeFigureOut">
              <a:rPr lang="en-IN" smtClean="0"/>
              <a:pPr/>
              <a:t>13-01-2023</a:t>
            </a:fld>
            <a:endParaRPr lang="en-IN"/>
          </a:p>
        </p:txBody>
      </p:sp>
      <p:sp>
        <p:nvSpPr>
          <p:cNvPr id="8" name="Footer Placeholder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7DB924-E2CD-4FCB-9A9A-AB803713024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1828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9357E8E-EC52-4B48-A525-BCD2666DBD22}" type="datetimeFigureOut">
              <a:rPr lang="en-IN" smtClean="0"/>
              <a:pPr/>
              <a:t>13-01-2023</a:t>
            </a:fld>
            <a:endParaRPr lang="en-IN"/>
          </a:p>
        </p:txBody>
      </p:sp>
      <p:sp>
        <p:nvSpPr>
          <p:cNvPr id="4" name="Footer Placeholder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7DB924-E2CD-4FCB-9A9A-AB803713024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174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9357E8E-EC52-4B48-A525-BCD2666DBD22}" type="datetimeFigureOut">
              <a:rPr lang="en-IN" smtClean="0"/>
              <a:pPr/>
              <a:t>13-01-2023</a:t>
            </a:fld>
            <a:endParaRPr lang="en-IN"/>
          </a:p>
        </p:txBody>
      </p:sp>
      <p:sp>
        <p:nvSpPr>
          <p:cNvPr id="3" name="Footer Placeholder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7DB924-E2CD-4FCB-9A9A-AB803713024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9863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4211340" y="987427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 noEditPoints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3" indent="0">
              <a:buNone/>
              <a:defRPr sz="1400"/>
            </a:lvl2pPr>
            <a:lvl3pPr marL="914406" indent="0">
              <a:buNone/>
              <a:defRPr sz="1200"/>
            </a:lvl3pPr>
            <a:lvl4pPr marL="1371609" indent="0">
              <a:buNone/>
              <a:defRPr sz="1000"/>
            </a:lvl4pPr>
            <a:lvl5pPr marL="1828812" indent="0">
              <a:buNone/>
              <a:defRPr sz="1000"/>
            </a:lvl5pPr>
            <a:lvl6pPr marL="2286015" indent="0">
              <a:buNone/>
              <a:defRPr sz="1000"/>
            </a:lvl6pPr>
            <a:lvl7pPr marL="2743218" indent="0">
              <a:buNone/>
              <a:defRPr sz="1000"/>
            </a:lvl7pPr>
            <a:lvl8pPr marL="3200421" indent="0">
              <a:buNone/>
              <a:defRPr sz="1000"/>
            </a:lvl8pPr>
            <a:lvl9pPr marL="365762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9357E8E-EC52-4B48-A525-BCD2666DBD22}" type="datetimeFigureOut">
              <a:rPr lang="en-IN" smtClean="0"/>
              <a:pPr/>
              <a:t>13-01-2023</a:t>
            </a:fld>
            <a:endParaRPr lang="en-IN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7DB924-E2CD-4FCB-9A9A-AB803713024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8278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 noEditPoints="1"/>
          </p:cNvSpPr>
          <p:nvPr>
            <p:ph type="pic" idx="1"/>
          </p:nvPr>
        </p:nvSpPr>
        <p:spPr>
          <a:xfrm>
            <a:off x="4211340" y="987427"/>
            <a:ext cx="5014912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3" indent="0">
              <a:buNone/>
              <a:defRPr sz="2800"/>
            </a:lvl2pPr>
            <a:lvl3pPr marL="914406" indent="0">
              <a:buNone/>
              <a:defRPr sz="2400"/>
            </a:lvl3pPr>
            <a:lvl4pPr marL="1371609" indent="0">
              <a:buNone/>
              <a:defRPr sz="2000"/>
            </a:lvl4pPr>
            <a:lvl5pPr marL="1828812" indent="0">
              <a:buNone/>
              <a:defRPr sz="2000"/>
            </a:lvl5pPr>
            <a:lvl6pPr marL="2286015" indent="0">
              <a:buNone/>
              <a:defRPr sz="2000"/>
            </a:lvl6pPr>
            <a:lvl7pPr marL="2743218" indent="0">
              <a:buNone/>
              <a:defRPr sz="2000"/>
            </a:lvl7pPr>
            <a:lvl8pPr marL="3200421" indent="0">
              <a:buNone/>
              <a:defRPr sz="2000"/>
            </a:lvl8pPr>
            <a:lvl9pPr marL="3657624" indent="0">
              <a:buNone/>
              <a:defRPr sz="2000"/>
            </a:lvl9pPr>
          </a:lstStyle>
          <a:p>
            <a:pPr lvl="0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 noEditPoints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3" indent="0">
              <a:buNone/>
              <a:defRPr sz="1400"/>
            </a:lvl2pPr>
            <a:lvl3pPr marL="914406" indent="0">
              <a:buNone/>
              <a:defRPr sz="1200"/>
            </a:lvl3pPr>
            <a:lvl4pPr marL="1371609" indent="0">
              <a:buNone/>
              <a:defRPr sz="1000"/>
            </a:lvl4pPr>
            <a:lvl5pPr marL="1828812" indent="0">
              <a:buNone/>
              <a:defRPr sz="1000"/>
            </a:lvl5pPr>
            <a:lvl6pPr marL="2286015" indent="0">
              <a:buNone/>
              <a:defRPr sz="1000"/>
            </a:lvl6pPr>
            <a:lvl7pPr marL="2743218" indent="0">
              <a:buNone/>
              <a:defRPr sz="1000"/>
            </a:lvl7pPr>
            <a:lvl8pPr marL="3200421" indent="0">
              <a:buNone/>
              <a:defRPr sz="1000"/>
            </a:lvl8pPr>
            <a:lvl9pPr marL="365762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9357E8E-EC52-4B48-A525-BCD2666DBD22}" type="datetimeFigureOut">
              <a:rPr lang="en-IN" smtClean="0"/>
              <a:pPr/>
              <a:t>13-01-2023</a:t>
            </a:fld>
            <a:endParaRPr lang="en-IN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7DB924-E2CD-4FCB-9A9A-AB803713024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8350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 noEditPoints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2"/>
          </p:nvPr>
        </p:nvSpPr>
        <p:spPr>
          <a:xfrm>
            <a:off x="681037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57E8E-EC52-4B48-A525-BCD2666DBD22}" type="datetimeFigureOut">
              <a:rPr lang="en-IN" smtClean="0"/>
              <a:pPr/>
              <a:t>13-01-2023</a:t>
            </a:fld>
            <a:endParaRPr lang="en-IN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DB924-E2CD-4FCB-9A9A-AB803713024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9159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4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8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0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1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9992" y="884366"/>
            <a:ext cx="8447827" cy="953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29544">
              <a:buSzPct val="100000"/>
            </a:pPr>
            <a:r>
              <a:rPr lang="en-US" sz="3200" b="1" kern="0" dirty="0" smtClean="0">
                <a:solidFill>
                  <a:prstClr val="black"/>
                </a:solidFill>
                <a:latin typeface="Calibri"/>
              </a:rPr>
              <a:t>&lt;PROJECT TITLE&gt;</a:t>
            </a:r>
            <a:endParaRPr lang="en-US" sz="3200" b="1" kern="0" dirty="0" smtClean="0">
              <a:solidFill>
                <a:prstClr val="black"/>
              </a:solidFill>
              <a:latin typeface="Calibri"/>
            </a:endParaRPr>
          </a:p>
          <a:p>
            <a:pPr algn="ctr" defTabSz="829544">
              <a:buSzPct val="100000"/>
            </a:pPr>
            <a:endParaRPr lang="en-US" sz="400" b="1" kern="0" dirty="0">
              <a:solidFill>
                <a:prstClr val="black"/>
              </a:solidFill>
              <a:latin typeface="Calibri"/>
            </a:endParaRPr>
          </a:p>
          <a:p>
            <a:pPr algn="ctr" defTabSz="829544">
              <a:buSzPct val="100000"/>
            </a:pPr>
            <a:r>
              <a:rPr lang="en-US" sz="1996" b="1" kern="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996" b="1" kern="0" dirty="0" smtClean="0">
                <a:solidFill>
                  <a:prstClr val="black"/>
                </a:solidFill>
                <a:latin typeface="Calibri"/>
              </a:rPr>
              <a:t>&lt;</a:t>
            </a:r>
            <a:r>
              <a:rPr lang="en-US" sz="1996" b="1" kern="0" dirty="0" smtClean="0">
                <a:solidFill>
                  <a:prstClr val="black"/>
                </a:solidFill>
                <a:latin typeface="Calibri"/>
              </a:rPr>
              <a:t>SUBTITLE</a:t>
            </a:r>
            <a:r>
              <a:rPr lang="en-US" sz="1996" b="1" kern="0" dirty="0" smtClean="0">
                <a:solidFill>
                  <a:prstClr val="black"/>
                </a:solidFill>
              </a:rPr>
              <a:t>&gt;</a:t>
            </a:r>
            <a:endParaRPr lang="en-US" sz="1996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8492" y="4964169"/>
            <a:ext cx="9186941" cy="157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29544">
              <a:buSzPct val="100000"/>
            </a:pPr>
            <a:r>
              <a:rPr lang="en-US" sz="3000" b="1" kern="0" dirty="0" smtClean="0">
                <a:solidFill>
                  <a:srgbClr val="8E0000"/>
                </a:solidFill>
                <a:latin typeface="Calibri"/>
              </a:rPr>
              <a:t>FORTNIGHTLY PROGRESS REPORT (FPR) - </a:t>
            </a:r>
            <a:r>
              <a:rPr lang="en-US" sz="3000" b="1" kern="0" dirty="0" smtClean="0">
                <a:solidFill>
                  <a:srgbClr val="8E0000"/>
                </a:solidFill>
                <a:latin typeface="Calibri"/>
              </a:rPr>
              <a:t>01</a:t>
            </a:r>
            <a:endParaRPr lang="en-US" sz="3000" b="1" kern="0" dirty="0" smtClean="0">
              <a:solidFill>
                <a:srgbClr val="8E0000"/>
              </a:solidFill>
              <a:latin typeface="Calibri"/>
            </a:endParaRPr>
          </a:p>
          <a:p>
            <a:pPr algn="ctr" defTabSz="829544">
              <a:buSzPct val="100000"/>
            </a:pPr>
            <a:r>
              <a:rPr lang="en-US" sz="20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</a:rPr>
              <a:t>FOR PERIOD </a:t>
            </a:r>
            <a:r>
              <a:rPr lang="en-US" sz="20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</a:rPr>
              <a:t>UPTO </a:t>
            </a:r>
            <a:r>
              <a:rPr lang="en-AE" sz="20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</a:rPr>
              <a:t>………………..</a:t>
            </a:r>
            <a:endParaRPr lang="en-US" sz="2000" b="1" kern="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/>
            </a:endParaRPr>
          </a:p>
          <a:p>
            <a:pPr algn="ctr" defTabSz="829544">
              <a:buSzPct val="100000"/>
            </a:pPr>
            <a:endParaRPr lang="en-US" sz="1200" b="1" kern="0" dirty="0" smtClean="0">
              <a:solidFill>
                <a:prstClr val="white">
                  <a:lumMod val="50000"/>
                </a:prstClr>
              </a:solidFill>
              <a:latin typeface="Calibri"/>
            </a:endParaRPr>
          </a:p>
          <a:p>
            <a:pPr defTabSz="829544">
              <a:buSzPct val="100000"/>
            </a:pPr>
            <a:r>
              <a:rPr lang="en-US" sz="1633" b="1" kern="0" dirty="0" smtClean="0">
                <a:solidFill>
                  <a:prstClr val="black"/>
                </a:solidFill>
                <a:latin typeface="Calibri"/>
              </a:rPr>
              <a:t>SUBMITTED BY  : ANT Engineering Consultants	                	           CLIENT   : </a:t>
            </a:r>
            <a:endParaRPr lang="en-US" sz="1633" b="1" kern="0" dirty="0">
              <a:solidFill>
                <a:prstClr val="black"/>
              </a:solidFill>
              <a:latin typeface="Calibri"/>
            </a:endParaRPr>
          </a:p>
          <a:p>
            <a:pPr defTabSz="829544">
              <a:buSzPct val="100000"/>
            </a:pPr>
            <a:r>
              <a:rPr lang="en-US" sz="1633" b="1" kern="0" dirty="0" smtClean="0">
                <a:solidFill>
                  <a:prstClr val="black"/>
                </a:solidFill>
                <a:latin typeface="Calibri"/>
              </a:rPr>
              <a:t>REVIEWED BY    : 				      </a:t>
            </a:r>
            <a:r>
              <a:rPr lang="en-US" sz="1633" b="1" kern="0" dirty="0" smtClean="0">
                <a:solidFill>
                  <a:prstClr val="black"/>
                </a:solidFill>
                <a:latin typeface="Calibri"/>
              </a:rPr>
              <a:t>                      </a:t>
            </a:r>
            <a:r>
              <a:rPr lang="en-US" sz="1633" b="1" kern="0" dirty="0" smtClean="0">
                <a:solidFill>
                  <a:prstClr val="black"/>
                </a:solidFill>
              </a:rPr>
              <a:t>OWNER </a:t>
            </a:r>
            <a:r>
              <a:rPr lang="en-US" sz="1633" b="1" kern="0" dirty="0">
                <a:solidFill>
                  <a:prstClr val="black"/>
                </a:solidFill>
              </a:rPr>
              <a:t>: </a:t>
            </a:r>
          </a:p>
        </p:txBody>
      </p:sp>
      <p:sp>
        <p:nvSpPr>
          <p:cNvPr id="8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4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1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04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4442" y="3107910"/>
            <a:ext cx="8190738" cy="650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829544">
              <a:buSzPct val="100000"/>
            </a:pPr>
            <a:r>
              <a:rPr lang="en-US" sz="3629" b="1" kern="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lang="en-US" sz="3266" b="1" kern="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aterial Samples Approvals Status</a:t>
            </a:r>
            <a:endParaRPr lang="en-US" sz="3266" kern="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11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10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28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 descr="Large confetti"/>
          <p:cNvSpPr txBox="1">
            <a:spLocks noChangeArrowheads="1"/>
          </p:cNvSpPr>
          <p:nvPr/>
        </p:nvSpPr>
        <p:spPr bwMode="auto">
          <a:xfrm>
            <a:off x="1990396" y="95250"/>
            <a:ext cx="5675586" cy="691273"/>
          </a:xfrm>
          <a:prstGeom prst="rect">
            <a:avLst/>
          </a:prstGeom>
          <a:noFill/>
          <a:ln>
            <a:noFill/>
          </a:ln>
        </p:spPr>
        <p:txBody>
          <a:bodyPr vert="horz" wrap="square" lIns="82953" tIns="41476" rIns="82953" bIns="41476" anchor="b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 marL="0" marR="0" lvl="0" indent="0" algn="l" defTabSz="82954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en-GB" sz="3629" b="1" i="0" u="none" strike="noStrike" kern="0" cap="none" spc="0" normalizeH="0" baseline="0" noProof="0" dirty="0" smtClean="0">
                <a:ln>
                  <a:noFill/>
                </a:ln>
                <a:solidFill>
                  <a:srgbClr val="8E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j-ea"/>
                <a:cs typeface="Tahoma" panose="020B0604030504040204" pitchFamily="34" charset="0"/>
              </a:rPr>
              <a:t>M</a:t>
            </a:r>
            <a:r>
              <a:rPr kumimoji="0" lang="en-GB" sz="3629" b="1" i="0" u="none" strike="noStrike" kern="0" cap="none" spc="0" normalizeH="0" baseline="1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j-ea"/>
                <a:cs typeface="Tahoma" panose="020B0604030504040204" pitchFamily="34" charset="0"/>
              </a:rPr>
              <a:t>aterial Samples Approvals Status</a:t>
            </a:r>
            <a:endParaRPr kumimoji="0" lang="en-GB" sz="3629" b="1" i="0" u="none" strike="noStrike" kern="0" cap="none" spc="0" normalizeH="0" baseline="1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j-ea"/>
              <a:cs typeface="Tahoma" panose="020B0604030504040204" pitchFamily="34" charset="0"/>
            </a:endParaRPr>
          </a:p>
        </p:txBody>
      </p:sp>
      <p:pic>
        <p:nvPicPr>
          <p:cNvPr id="14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43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11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97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4442" y="3107910"/>
            <a:ext cx="8190738" cy="650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8295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en-US" sz="3629" b="1" i="0" u="none" strike="noStrike" kern="0" cap="none" spc="0" normalizeH="0" baseline="0" noProof="0" dirty="0" smtClean="0">
                <a:ln>
                  <a:noFill/>
                </a:ln>
                <a:solidFill>
                  <a:srgbClr val="8E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kumimoji="0" lang="en-US" sz="3266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chedule &amp; Progress Update</a:t>
            </a:r>
            <a:endParaRPr kumimoji="0" lang="en-US" sz="3266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10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12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48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 descr="Large confetti"/>
          <p:cNvSpPr txBox="1">
            <a:spLocks noChangeArrowheads="1"/>
          </p:cNvSpPr>
          <p:nvPr/>
        </p:nvSpPr>
        <p:spPr bwMode="auto">
          <a:xfrm>
            <a:off x="3032841" y="131635"/>
            <a:ext cx="4230944" cy="691273"/>
          </a:xfrm>
          <a:prstGeom prst="rect">
            <a:avLst/>
          </a:prstGeom>
          <a:noFill/>
          <a:ln>
            <a:noFill/>
          </a:ln>
        </p:spPr>
        <p:txBody>
          <a:bodyPr vert="horz" wrap="square" lIns="82953" tIns="41476" rIns="82953" bIns="41476" anchor="b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 defTabSz="829544" eaLnBrk="1" hangingPunct="1">
              <a:buSzPct val="100000"/>
            </a:pPr>
            <a:r>
              <a:rPr lang="en-GB" sz="3629" kern="0" dirty="0" smtClean="0">
                <a:solidFill>
                  <a:srgbClr val="8E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GB" sz="3629" kern="0" baseline="10000" dirty="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tructural</a:t>
            </a:r>
            <a:r>
              <a:rPr lang="en-GB" sz="3629" kern="0" dirty="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629" kern="0" baseline="10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Work Progress</a:t>
            </a:r>
          </a:p>
        </p:txBody>
      </p:sp>
      <p:sp>
        <p:nvSpPr>
          <p:cNvPr id="54" name="object 24"/>
          <p:cNvSpPr txBox="1"/>
          <p:nvPr/>
        </p:nvSpPr>
        <p:spPr>
          <a:xfrm>
            <a:off x="1480478" y="943370"/>
            <a:ext cx="7143725" cy="218778"/>
          </a:xfrm>
          <a:prstGeom prst="rect">
            <a:avLst/>
          </a:prstGeom>
          <a:solidFill>
            <a:srgbClr val="7E7E7E"/>
          </a:solidFill>
          <a:ln w="12700">
            <a:solidFill>
              <a:srgbClr val="2E528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 defTabSz="414772">
              <a:lnSpc>
                <a:spcPts val="1651"/>
              </a:lnSpc>
            </a:pPr>
            <a:r>
              <a:rPr lang="en-US" sz="1633" b="1" spc="-5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AREA WISE STRUCTURAL WORKS PROGRESS</a:t>
            </a:r>
            <a:endParaRPr sz="1633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1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71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13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73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 descr="Large confetti"/>
          <p:cNvSpPr txBox="1">
            <a:spLocks noChangeArrowheads="1"/>
          </p:cNvSpPr>
          <p:nvPr/>
        </p:nvSpPr>
        <p:spPr bwMode="auto">
          <a:xfrm>
            <a:off x="2510891" y="98019"/>
            <a:ext cx="4997668" cy="691273"/>
          </a:xfrm>
          <a:prstGeom prst="rect">
            <a:avLst/>
          </a:prstGeom>
          <a:noFill/>
          <a:ln>
            <a:noFill/>
          </a:ln>
        </p:spPr>
        <p:txBody>
          <a:bodyPr vert="horz" wrap="square" lIns="82953" tIns="41476" rIns="82953" bIns="41476" anchor="b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 marL="0" marR="0" lvl="0" indent="0" algn="l" defTabSz="82954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en-GB" sz="3629" b="1" i="0" u="none" strike="noStrike" kern="0" cap="none" spc="0" normalizeH="0" baseline="0" noProof="0" dirty="0" smtClean="0">
                <a:ln>
                  <a:noFill/>
                </a:ln>
                <a:solidFill>
                  <a:srgbClr val="8E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j-ea"/>
                <a:cs typeface="Tahoma" panose="020B0604030504040204" pitchFamily="34" charset="0"/>
              </a:rPr>
              <a:t>S</a:t>
            </a:r>
            <a:r>
              <a:rPr kumimoji="0" lang="en-GB" sz="3629" b="1" i="0" u="none" strike="noStrike" kern="0" cap="none" spc="0" normalizeH="0" baseline="1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j-ea"/>
                <a:cs typeface="Tahoma" panose="020B0604030504040204" pitchFamily="34" charset="0"/>
              </a:rPr>
              <a:t>chedule Update </a:t>
            </a:r>
            <a:r>
              <a:rPr kumimoji="0" lang="en-AE" sz="3629" b="1" i="0" u="none" strike="noStrike" kern="0" cap="none" spc="0" normalizeH="0" baseline="1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j-ea"/>
                <a:cs typeface="Tahoma" panose="020B0604030504040204" pitchFamily="34" charset="0"/>
              </a:rPr>
              <a:t>–</a:t>
            </a:r>
            <a:r>
              <a:rPr kumimoji="0" lang="en-GB" sz="3629" b="1" i="0" u="none" strike="noStrike" kern="0" cap="none" spc="0" normalizeH="0" baseline="1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j-ea"/>
                <a:cs typeface="Tahoma" panose="020B0604030504040204" pitchFamily="34" charset="0"/>
              </a:rPr>
              <a:t> </a:t>
            </a:r>
            <a:endParaRPr kumimoji="0" lang="en-GB" sz="3629" b="1" i="0" u="none" strike="noStrike" kern="0" cap="none" spc="0" normalizeH="0" baseline="1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j-ea"/>
              <a:cs typeface="Tahoma" panose="020B0604030504040204" pitchFamily="34" charset="0"/>
            </a:endParaRPr>
          </a:p>
        </p:txBody>
      </p:sp>
      <p:pic>
        <p:nvPicPr>
          <p:cNvPr id="21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8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r" defTabSz="82954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fld id="{226E6725-8A2A-48CD-81C8-341B478C344E}" type="slidenum">
              <a:rPr kumimoji="0" lang="en-US" altLang="en-US" sz="1270" b="1" i="0" u="none" strike="noStrike" kern="1200" cap="none" spc="0" normalizeH="0" baseline="0" noProof="0">
                <a:ln>
                  <a:noFill/>
                </a:ln>
                <a:solidFill>
                  <a:srgbClr val="898F9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Wingdings" panose="05000000000000000000" pitchFamily="2" charset="2"/>
                <a:buNone/>
                <a:tabLst/>
                <a:defRPr/>
              </a:pPr>
              <a:t>14</a:t>
            </a:fld>
            <a:endParaRPr kumimoji="0" lang="en-US" altLang="en-US" sz="1270" b="1" i="0" u="none" strike="noStrike" kern="1200" cap="none" spc="0" normalizeH="0" baseline="0" noProof="0" dirty="0">
              <a:ln>
                <a:noFill/>
              </a:ln>
              <a:solidFill>
                <a:srgbClr val="898F9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38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4442" y="3107910"/>
            <a:ext cx="8190738" cy="650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829544">
              <a:buSzPct val="100000"/>
            </a:pPr>
            <a:r>
              <a:rPr lang="en-US" sz="3629" b="1" kern="0" dirty="0">
                <a:solidFill>
                  <a:srgbClr val="8E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3266" b="1" kern="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afety Management</a:t>
            </a:r>
            <a:endParaRPr lang="en-US" sz="3266" kern="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10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15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87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 descr="Large confetti"/>
          <p:cNvSpPr txBox="1">
            <a:spLocks noChangeArrowheads="1"/>
          </p:cNvSpPr>
          <p:nvPr/>
        </p:nvSpPr>
        <p:spPr bwMode="auto">
          <a:xfrm>
            <a:off x="3395381" y="50216"/>
            <a:ext cx="3370145" cy="691273"/>
          </a:xfrm>
          <a:prstGeom prst="rect">
            <a:avLst/>
          </a:prstGeom>
          <a:noFill/>
          <a:ln>
            <a:noFill/>
          </a:ln>
        </p:spPr>
        <p:txBody>
          <a:bodyPr vert="horz" wrap="square" lIns="82953" tIns="41476" rIns="82953" bIns="41476" anchor="b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 defTabSz="829544" eaLnBrk="1" hangingPunct="1">
              <a:buSzPct val="100000"/>
            </a:pPr>
            <a:r>
              <a:rPr lang="en-GB" sz="3629" kern="0" dirty="0">
                <a:solidFill>
                  <a:srgbClr val="8E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GB" sz="3629" kern="0" baseline="10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afety Management</a:t>
            </a:r>
            <a:endParaRPr lang="en-GB" sz="2540" kern="0" baseline="10000" dirty="0">
              <a:solidFill>
                <a:srgbClr val="00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 Box 10" descr="Large confetti"/>
          <p:cNvSpPr txBox="1">
            <a:spLocks noChangeArrowheads="1"/>
          </p:cNvSpPr>
          <p:nvPr/>
        </p:nvSpPr>
        <p:spPr bwMode="auto">
          <a:xfrm>
            <a:off x="614545" y="2397567"/>
            <a:ext cx="1892359" cy="30099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55600" indent="-355600">
              <a:spcBef>
                <a:spcPct val="20000"/>
              </a:spcBef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322600" indent="-322600" defTabSz="829544" fontAlgn="base">
              <a:spcBef>
                <a:spcPct val="50000"/>
              </a:spcBef>
              <a:spcAft>
                <a:spcPct val="0"/>
              </a:spcAft>
              <a:buSzPct val="85000"/>
              <a:buNone/>
            </a:pPr>
            <a:r>
              <a:rPr lang="en-US" altLang="en-US" sz="1452" b="1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Incident Report</a:t>
            </a:r>
            <a:endParaRPr lang="en-US" altLang="en-US" sz="1452" b="1" dirty="0">
              <a:solidFill>
                <a:srgbClr val="FF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 Box 10" descr="Large confetti"/>
          <p:cNvSpPr txBox="1">
            <a:spLocks noChangeArrowheads="1"/>
          </p:cNvSpPr>
          <p:nvPr/>
        </p:nvSpPr>
        <p:spPr bwMode="auto">
          <a:xfrm>
            <a:off x="614545" y="967280"/>
            <a:ext cx="4311813" cy="30099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55600" indent="-355600">
              <a:spcBef>
                <a:spcPct val="20000"/>
              </a:spcBef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322600" indent="-322600" defTabSz="829544" fontAlgn="base">
              <a:spcBef>
                <a:spcPct val="50000"/>
              </a:spcBef>
              <a:spcAft>
                <a:spcPct val="0"/>
              </a:spcAft>
              <a:buSzPct val="85000"/>
              <a:buNone/>
            </a:pPr>
            <a:r>
              <a:rPr lang="en-US" altLang="en-US" sz="1452" b="1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Safety Environment</a:t>
            </a:r>
          </a:p>
          <a:p>
            <a:pPr marL="322600" indent="-322600" defTabSz="829544" fontAlgn="base">
              <a:spcBef>
                <a:spcPct val="50000"/>
              </a:spcBef>
              <a:spcAft>
                <a:spcPct val="0"/>
              </a:spcAft>
              <a:buSzPct val="85000"/>
              <a:buNone/>
            </a:pPr>
            <a:endParaRPr lang="en-US" altLang="en-US" sz="1452" b="1" dirty="0">
              <a:solidFill>
                <a:srgbClr val="FF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1028"/>
          <p:cNvSpPr>
            <a:spLocks noChangeArrowheads="1"/>
          </p:cNvSpPr>
          <p:nvPr/>
        </p:nvSpPr>
        <p:spPr bwMode="auto">
          <a:xfrm>
            <a:off x="405003" y="1296761"/>
            <a:ext cx="9042709" cy="31395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defTabSz="569913">
              <a:spcBef>
                <a:spcPct val="20000"/>
              </a:spcBef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569913" indent="-225425" defTabSz="569913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569913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569913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569913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56991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56991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56991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56991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517025" lvl="1" indent="-204506" algn="just" defTabSz="517025" fontAlgn="base">
              <a:spcAft>
                <a:spcPct val="0"/>
              </a:spcAft>
            </a:pPr>
            <a:r>
              <a:rPr lang="en-US" altLang="en-US" sz="127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127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7025" lvl="1" indent="-204506" algn="just" defTabSz="517025" fontAlgn="base">
              <a:spcAft>
                <a:spcPct val="0"/>
              </a:spcAft>
            </a:pPr>
            <a:r>
              <a:rPr lang="en-US" sz="1270" dirty="0" smtClean="0">
                <a:solidFill>
                  <a:prstClr val="black"/>
                </a:solidFill>
              </a:rPr>
              <a:t> </a:t>
            </a:r>
            <a:endParaRPr lang="en-US" sz="1270" dirty="0" smtClean="0">
              <a:solidFill>
                <a:prstClr val="black"/>
              </a:solidFill>
            </a:endParaRPr>
          </a:p>
          <a:p>
            <a:pPr marL="517025" lvl="1" indent="-204506" algn="just" defTabSz="517025" fontAlgn="base">
              <a:spcAft>
                <a:spcPct val="0"/>
              </a:spcAft>
            </a:pPr>
            <a:r>
              <a:rPr lang="en-US" altLang="en-US" sz="12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127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10" descr="Large confetti"/>
          <p:cNvSpPr txBox="1">
            <a:spLocks noChangeArrowheads="1"/>
          </p:cNvSpPr>
          <p:nvPr/>
        </p:nvSpPr>
        <p:spPr bwMode="auto">
          <a:xfrm>
            <a:off x="806085" y="6152685"/>
            <a:ext cx="5599308" cy="52205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55600" indent="-355600">
              <a:spcBef>
                <a:spcPct val="20000"/>
              </a:spcBef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322600" indent="-322600" defTabSz="829544" fontAlgn="base">
              <a:spcBef>
                <a:spcPct val="50000"/>
              </a:spcBef>
              <a:spcAft>
                <a:spcPct val="0"/>
              </a:spcAft>
              <a:buSzPct val="85000"/>
              <a:buNone/>
            </a:pPr>
            <a:r>
              <a:rPr lang="en-US" altLang="en-US" sz="1089" b="1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Reported from Commencement </a:t>
            </a:r>
            <a:r>
              <a:rPr lang="en-US" altLang="en-US" sz="1089" b="1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of </a:t>
            </a:r>
            <a:r>
              <a:rPr lang="en-US" altLang="en-US" sz="1089" b="1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altLang="en-US" sz="1089" b="1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Project </a:t>
            </a:r>
            <a:r>
              <a:rPr lang="en-US" altLang="en-US" sz="1089" b="1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Site Work </a:t>
            </a:r>
            <a:r>
              <a:rPr lang="en-AE" altLang="en-US" sz="1089" b="1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– ………………………</a:t>
            </a:r>
            <a:r>
              <a:rPr lang="en-US" altLang="en-US" sz="1089" b="1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altLang="en-US" sz="1089" b="1" dirty="0">
              <a:solidFill>
                <a:srgbClr val="FF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124687"/>
              </p:ext>
            </p:extLst>
          </p:nvPr>
        </p:nvGraphicFramePr>
        <p:xfrm>
          <a:off x="806085" y="2753569"/>
          <a:ext cx="8548738" cy="3350401"/>
        </p:xfrm>
        <a:graphic>
          <a:graphicData uri="http://schemas.openxmlformats.org/drawingml/2006/table">
            <a:tbl>
              <a:tblPr/>
              <a:tblGrid>
                <a:gridCol w="3881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0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2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67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Description</a:t>
                      </a: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Till</a:t>
                      </a:r>
                      <a:endParaRPr lang="en-IN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</a:t>
                      </a:r>
                      <a:r>
                        <a:rPr lang="en-IN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Fortnight</a:t>
                      </a:r>
                      <a:endParaRPr lang="en-IN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</a:t>
                      </a: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721">
                <a:tc>
                  <a:txBody>
                    <a:bodyPr/>
                    <a:lstStyle/>
                    <a:p>
                      <a:pPr lvl="1"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Average </a:t>
                      </a:r>
                      <a:r>
                        <a:rPr lang="en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 Manpower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627">
                <a:tc>
                  <a:txBody>
                    <a:bodyPr/>
                    <a:lstStyle/>
                    <a:p>
                      <a:pPr lvl="1"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Man Hours Worked</a:t>
                      </a: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8103">
                <a:tc>
                  <a:txBody>
                    <a:bodyPr/>
                    <a:lstStyle/>
                    <a:p>
                      <a:pPr lvl="1"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Man Hours Lost (Incidents)</a:t>
                      </a: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                             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103">
                <a:tc>
                  <a:txBody>
                    <a:bodyPr/>
                    <a:lstStyle/>
                    <a:p>
                      <a:pPr lvl="1"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First Aid Injuries</a:t>
                      </a: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                      -   </a:t>
                      </a: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124">
                <a:tc>
                  <a:txBody>
                    <a:bodyPr/>
                    <a:lstStyle/>
                    <a:p>
                      <a:pPr lvl="1"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No. of Hazard Spotting Report Issued to Contractors</a:t>
                      </a: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                      -   </a:t>
                      </a: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6622">
                <a:tc>
                  <a:txBody>
                    <a:bodyPr/>
                    <a:lstStyle/>
                    <a:p>
                      <a:pPr lvl="1"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No. of Hazard Spotting Report Compliance received from Contractors</a:t>
                      </a: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                      -   </a:t>
                      </a: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124">
                <a:tc>
                  <a:txBody>
                    <a:bodyPr/>
                    <a:lstStyle/>
                    <a:p>
                      <a:pPr lvl="1"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No. of Hazard Spotting Report pending with Contractors for Compliance</a:t>
                      </a: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                      -   </a:t>
                      </a: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641" marR="8641" marT="8641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9" name="Content Placeholder 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15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4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16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76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4442" y="3107910"/>
            <a:ext cx="8190738" cy="650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829544">
              <a:buSzPct val="100000"/>
            </a:pPr>
            <a:r>
              <a:rPr lang="en-US" sz="3629" b="1" kern="0" dirty="0">
                <a:solidFill>
                  <a:srgbClr val="8E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</a:t>
            </a:r>
            <a:r>
              <a:rPr lang="en-US" sz="3266" b="1" kern="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uality Management</a:t>
            </a:r>
            <a:endParaRPr lang="en-US" sz="3266" kern="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10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17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16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 descr="Large confetti"/>
          <p:cNvSpPr txBox="1">
            <a:spLocks noChangeArrowheads="1"/>
          </p:cNvSpPr>
          <p:nvPr/>
        </p:nvSpPr>
        <p:spPr bwMode="auto">
          <a:xfrm>
            <a:off x="3357579" y="77109"/>
            <a:ext cx="3519917" cy="691273"/>
          </a:xfrm>
          <a:prstGeom prst="rect">
            <a:avLst/>
          </a:prstGeom>
          <a:noFill/>
          <a:ln>
            <a:noFill/>
          </a:ln>
        </p:spPr>
        <p:txBody>
          <a:bodyPr vert="horz" wrap="square" lIns="82953" tIns="41476" rIns="82953" bIns="41476" anchor="b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 defTabSz="829544" eaLnBrk="1" hangingPunct="1">
              <a:buSzPct val="100000"/>
            </a:pPr>
            <a:r>
              <a:rPr lang="en-GB" sz="3629" kern="0" dirty="0">
                <a:solidFill>
                  <a:srgbClr val="8E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Tahoma" panose="020B0604030504040204" pitchFamily="34" charset="0"/>
              </a:rPr>
              <a:t>Q</a:t>
            </a:r>
            <a:r>
              <a:rPr lang="en-GB" sz="3629" kern="0" baseline="10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uality Management</a:t>
            </a:r>
            <a:endParaRPr lang="en-GB" sz="2540" kern="0" baseline="10000" dirty="0">
              <a:solidFill>
                <a:srgbClr val="00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 Box 10" descr="Large confetti"/>
          <p:cNvSpPr txBox="1">
            <a:spLocks noChangeArrowheads="1"/>
          </p:cNvSpPr>
          <p:nvPr/>
        </p:nvSpPr>
        <p:spPr bwMode="auto">
          <a:xfrm>
            <a:off x="605638" y="972225"/>
            <a:ext cx="6271858" cy="30099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55600" indent="-355600">
              <a:spcBef>
                <a:spcPct val="20000"/>
              </a:spcBef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322600" indent="-322600" defTabSz="829544" fontAlgn="base">
              <a:spcBef>
                <a:spcPct val="50000"/>
              </a:spcBef>
              <a:spcAft>
                <a:spcPct val="0"/>
              </a:spcAft>
              <a:buSzPct val="85000"/>
              <a:buNone/>
            </a:pPr>
            <a:r>
              <a:rPr lang="en-US" altLang="en-US" sz="1452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Programme – Civil &amp; Structural Works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073823"/>
              </p:ext>
            </p:extLst>
          </p:nvPr>
        </p:nvGraphicFramePr>
        <p:xfrm>
          <a:off x="760000" y="1358380"/>
          <a:ext cx="8715076" cy="4361580"/>
        </p:xfrm>
        <a:graphic>
          <a:graphicData uri="http://schemas.openxmlformats.org/drawingml/2006/table">
            <a:tbl>
              <a:tblPr/>
              <a:tblGrid>
                <a:gridCol w="721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9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02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77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82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794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4375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S. No.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Items 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Tests to be Carried Out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Test Location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Frequency / Status</a:t>
                      </a:r>
                      <a:endParaRPr lang="en-IN" sz="1100" b="1" i="0" u="none" strike="noStrike" dirty="0"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Compliance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65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Water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Chemical and physical analysis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Lab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N/A as</a:t>
                      </a:r>
                      <a:r>
                        <a:rPr lang="en-IN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only potable water is being used for Construction 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Complied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91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Cement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Chemical and physical analysis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Lab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MTC Reviewed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Complied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91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Steel reinforcement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Chemical and physical analysis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Lab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MTC Reviewed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Complied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91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Fine/coarse aggregate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Silt content, impact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Field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N/A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 of Now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91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Sieve analysis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Field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N/A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 of Now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9591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Blocks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Compressive strength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Field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MTC</a:t>
                      </a:r>
                      <a:r>
                        <a:rPr lang="en-IN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 be reviewed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9591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Water absorption, efflorescence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Lab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MTC</a:t>
                      </a:r>
                      <a:r>
                        <a:rPr lang="en-IN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 be reviewed</a:t>
                      </a:r>
                      <a:endParaRPr lang="en-IN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959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Concrete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Slump test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Field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Being Done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Complied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9591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Cube test - 7days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Field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Samples Taken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Complied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9591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Cube test - 28days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Field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Samples Taken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Complied</a:t>
                      </a:r>
                    </a:p>
                  </a:txBody>
                  <a:tcPr marL="8584" marR="8584" marT="85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7" name="Text Box 10" descr="Large confetti"/>
          <p:cNvSpPr txBox="1">
            <a:spLocks noChangeArrowheads="1"/>
          </p:cNvSpPr>
          <p:nvPr/>
        </p:nvSpPr>
        <p:spPr bwMode="auto">
          <a:xfrm>
            <a:off x="760000" y="5800871"/>
            <a:ext cx="8715076" cy="64271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55600" indent="-355600">
              <a:spcBef>
                <a:spcPct val="20000"/>
              </a:spcBef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322600" indent="-322600" defTabSz="829544" fontAlgn="base">
              <a:spcBef>
                <a:spcPct val="50000"/>
              </a:spcBef>
              <a:spcAft>
                <a:spcPct val="0"/>
              </a:spcAft>
              <a:buSzPct val="85000"/>
              <a:buNone/>
            </a:pPr>
            <a:r>
              <a:rPr lang="en-US" altLang="en-US" sz="1089" b="1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Details to be filled up for MEP &amp; Finishing Items at appropriate Stage, when the activities will start at Site.</a:t>
            </a:r>
          </a:p>
          <a:p>
            <a:pPr marL="322600" indent="-322600" algn="just" defTabSz="829544" fontAlgn="base">
              <a:spcBef>
                <a:spcPct val="50000"/>
              </a:spcBef>
              <a:spcAft>
                <a:spcPct val="0"/>
              </a:spcAft>
              <a:buSzPct val="85000"/>
              <a:buNone/>
            </a:pPr>
            <a:r>
              <a:rPr lang="en-IN" sz="1089" b="1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Quality control checklists/ supervision for various works under execution at site have not been implemented properly, </a:t>
            </a:r>
            <a:r>
              <a:rPr lang="en-IN" sz="1089" b="1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as per </a:t>
            </a:r>
            <a:r>
              <a:rPr lang="en-IN" sz="1089" b="1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IN" sz="1089" b="1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Required Project </a:t>
            </a:r>
            <a:r>
              <a:rPr lang="en-IN" sz="1089" b="1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Quality Plan (PQP). </a:t>
            </a:r>
            <a:endParaRPr lang="en-US" altLang="en-US" sz="1089" b="1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11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4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18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98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4442" y="3107910"/>
            <a:ext cx="8190738" cy="650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829544">
              <a:buSzPct val="100000"/>
            </a:pPr>
            <a:r>
              <a:rPr lang="en-US" sz="3629" b="1" kern="0" dirty="0">
                <a:solidFill>
                  <a:srgbClr val="8E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n-US" sz="3266" b="1" kern="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roject Status - Photographs</a:t>
            </a:r>
            <a:endParaRPr lang="en-US" sz="3266" kern="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10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19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476874"/>
              </p:ext>
            </p:extLst>
          </p:nvPr>
        </p:nvGraphicFramePr>
        <p:xfrm>
          <a:off x="534713" y="945931"/>
          <a:ext cx="8892812" cy="5431220"/>
        </p:xfrm>
        <a:graphic>
          <a:graphicData uri="http://schemas.openxmlformats.org/drawingml/2006/table">
            <a:tbl>
              <a:tblPr/>
              <a:tblGrid>
                <a:gridCol w="931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32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76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0188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1" i="0" u="none" strike="noStrike" cap="none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Sl. No.</a:t>
                      </a: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1" i="0" u="none" strike="noStrike" cap="none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Description</a:t>
                      </a: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1" i="0" u="none" strike="noStrike" cap="none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Page</a:t>
                      </a: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5019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302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kumimoji="0" lang="en-US" sz="1500" b="0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Project Brief</a:t>
                      </a:r>
                      <a:endParaRPr kumimoji="0" lang="en-US" sz="1500" b="0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1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3-4</a:t>
                      </a:r>
                      <a:endParaRPr kumimoji="0" lang="en-US" sz="1500" b="1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3394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kumimoji="0" lang="en-US" sz="1500" b="0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Management Synopsis</a:t>
                      </a:r>
                      <a:endParaRPr kumimoji="0" lang="en-US" sz="1500" b="0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1500" b="1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394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kumimoji="0" lang="en-US" sz="1500" b="0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Executive Summary – For Period </a:t>
                      </a:r>
                      <a:r>
                        <a:rPr kumimoji="0" lang="en-US" sz="1500" b="0" i="0" u="none" strike="noStrike" cap="none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Upto</a:t>
                      </a: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AE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…………………..</a:t>
                      </a:r>
                      <a:endParaRPr kumimoji="0" lang="en-US" sz="1500" b="0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1500" b="1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330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kumimoji="0" lang="en-US" sz="1500" b="0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Material Samples Approvals Status</a:t>
                      </a:r>
                      <a:endParaRPr kumimoji="0" lang="en-US" sz="1500" b="0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1500" b="1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3903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kumimoji="0" lang="en-US" sz="1500" b="0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Schedule &amp; Progress Update </a:t>
                      </a:r>
                      <a:r>
                        <a:rPr kumimoji="0" lang="en-AE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–</a:t>
                      </a: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Project Status</a:t>
                      </a:r>
                      <a:endParaRPr kumimoji="0" lang="en-US" sz="1500" b="0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1500" b="1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93903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kumimoji="0" lang="en-US" sz="1500" b="0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0" i="0" u="none" strike="noStrike" cap="none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Safety </a:t>
                      </a: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Management</a:t>
                      </a:r>
                      <a:endParaRPr kumimoji="0" lang="en-US" sz="1500" b="0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1500" b="1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93903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kumimoji="0" lang="en-US" sz="1500" b="0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0" i="0" u="none" strike="noStrike" cap="none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Quality </a:t>
                      </a: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Management</a:t>
                      </a:r>
                      <a:endParaRPr kumimoji="0" lang="en-US" sz="1500" b="0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1500" b="1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93903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0" i="0" u="none" strike="noStrike" cap="none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kumimoji="0" lang="en-US" sz="1500" b="0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500" b="0" i="0" u="none" strike="noStrike" cap="none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Project Status - Photographs</a:t>
                      </a: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1500" b="1" i="0" u="none" strike="noStrike" cap="none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4429" marR="124429" marT="41476" marB="41476"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9" name="Rectangle 15" descr="Large confetti"/>
          <p:cNvSpPr txBox="1">
            <a:spLocks noChangeArrowheads="1"/>
          </p:cNvSpPr>
          <p:nvPr/>
        </p:nvSpPr>
        <p:spPr bwMode="auto">
          <a:xfrm>
            <a:off x="3473059" y="71760"/>
            <a:ext cx="3016119" cy="691273"/>
          </a:xfrm>
          <a:prstGeom prst="rect">
            <a:avLst/>
          </a:prstGeom>
          <a:noFill/>
          <a:ln>
            <a:noFill/>
          </a:ln>
        </p:spPr>
        <p:txBody>
          <a:bodyPr vert="horz" wrap="square" lIns="82953" tIns="41476" rIns="82953" bIns="41476" anchor="b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 defTabSz="829544" eaLnBrk="1" hangingPunct="1">
              <a:buSzPct val="100000"/>
            </a:pPr>
            <a:r>
              <a:rPr lang="en-GB" sz="3629" kern="0" dirty="0">
                <a:solidFill>
                  <a:srgbClr val="8E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GB" sz="3629" kern="0" baseline="10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able of Contents    </a:t>
            </a: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1"/>
            <a:ext cx="1494928" cy="705697"/>
          </a:xfrm>
          <a:prstGeom prst="rect">
            <a:avLst/>
          </a:prstGeom>
        </p:spPr>
      </p:pic>
      <p:sp>
        <p:nvSpPr>
          <p:cNvPr id="11" name="Slide Number Placeholder 9"/>
          <p:cNvSpPr txBox="1">
            <a:spLocks noChangeArrowheads="1"/>
          </p:cNvSpPr>
          <p:nvPr/>
        </p:nvSpPr>
        <p:spPr bwMode="auto">
          <a:xfrm>
            <a:off x="9359900" y="64864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2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20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5" descr="Large confetti"/>
          <p:cNvSpPr txBox="1">
            <a:spLocks noChangeArrowheads="1"/>
          </p:cNvSpPr>
          <p:nvPr/>
        </p:nvSpPr>
        <p:spPr bwMode="auto">
          <a:xfrm>
            <a:off x="3168870" y="71761"/>
            <a:ext cx="3626068" cy="691273"/>
          </a:xfrm>
          <a:prstGeom prst="rect">
            <a:avLst/>
          </a:prstGeom>
          <a:noFill/>
          <a:ln>
            <a:noFill/>
          </a:ln>
        </p:spPr>
        <p:txBody>
          <a:bodyPr vert="horz" wrap="square" lIns="82953" tIns="41476" rIns="82953" bIns="41476" anchor="b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 algn="ctr" defTabSz="829544" eaLnBrk="1" hangingPunct="1"/>
            <a:r>
              <a:rPr lang="en-GB" sz="3629" kern="0" dirty="0">
                <a:solidFill>
                  <a:srgbClr val="8E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GB" sz="3629" kern="0" baseline="10000" dirty="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itle</a:t>
            </a:r>
            <a:endParaRPr lang="en-GB" sz="2540" kern="0" baseline="10000" dirty="0">
              <a:solidFill>
                <a:srgbClr val="00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1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4" name="AutoShape 2" descr="blob:https://web.whatsapp.com/c7e71e2b-e639-4043-a395-7b5ace08850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AutoShape 4" descr="blob:https://web.whatsapp.com/d200be2e-80c4-43f4-8b05-974da53fe19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20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53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66184" y="3085030"/>
            <a:ext cx="8018762" cy="706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29544">
              <a:buSzPct val="100000"/>
            </a:pPr>
            <a:r>
              <a:rPr lang="en-US" sz="3992" b="1" kern="0" dirty="0">
                <a:solidFill>
                  <a:srgbClr val="002060"/>
                </a:solidFill>
                <a:latin typeface="Calibri"/>
              </a:rPr>
              <a:t>THANK YOU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10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4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5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21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97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4442" y="3107910"/>
            <a:ext cx="8190738" cy="650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829544">
              <a:buSzPct val="100000"/>
            </a:pPr>
            <a:r>
              <a:rPr lang="en-US" sz="3629" b="1" kern="0" dirty="0">
                <a:solidFill>
                  <a:srgbClr val="8E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n-US" sz="3266" b="1" kern="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roject Brief</a:t>
            </a:r>
            <a:endParaRPr lang="en-US" sz="3266" kern="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10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3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12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 descr="Large confetti"/>
          <p:cNvSpPr txBox="1">
            <a:spLocks noChangeArrowheads="1"/>
          </p:cNvSpPr>
          <p:nvPr/>
        </p:nvSpPr>
        <p:spPr bwMode="auto">
          <a:xfrm>
            <a:off x="4024184" y="86864"/>
            <a:ext cx="2250793" cy="691273"/>
          </a:xfrm>
          <a:prstGeom prst="rect">
            <a:avLst/>
          </a:prstGeom>
          <a:noFill/>
          <a:ln>
            <a:noFill/>
          </a:ln>
        </p:spPr>
        <p:txBody>
          <a:bodyPr vert="horz" wrap="square" lIns="82953" tIns="41476" rIns="82953" bIns="41476" anchor="b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 defTabSz="829544" eaLnBrk="1" hangingPunct="1">
              <a:buSzPct val="100000"/>
            </a:pPr>
            <a:r>
              <a:rPr lang="en-GB" sz="3629" kern="0" dirty="0">
                <a:solidFill>
                  <a:srgbClr val="8E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n-GB" sz="3629" kern="0" baseline="10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roject Brief</a:t>
            </a:r>
            <a:endParaRPr lang="en-GB" sz="2540" kern="0" baseline="10000" dirty="0">
              <a:solidFill>
                <a:srgbClr val="00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object 3"/>
          <p:cNvSpPr txBox="1"/>
          <p:nvPr/>
        </p:nvSpPr>
        <p:spPr>
          <a:xfrm>
            <a:off x="528144" y="907743"/>
            <a:ext cx="9204266" cy="581020"/>
          </a:xfrm>
          <a:prstGeom prst="rect">
            <a:avLst/>
          </a:prstGeom>
        </p:spPr>
        <p:txBody>
          <a:bodyPr vert="horz" wrap="square" lIns="0" tIns="11521" rIns="0" bIns="0" rtlCol="0">
            <a:spAutoFit/>
          </a:bodyPr>
          <a:lstStyle/>
          <a:p>
            <a:pPr marL="11521" marR="4609" algn="just" defTabSz="414772">
              <a:spcBef>
                <a:spcPts val="91"/>
              </a:spcBef>
            </a:pPr>
            <a:r>
              <a:rPr lang="en-US" b="1" dirty="0" smtClean="0"/>
              <a:t>Project Scope Statement: </a:t>
            </a:r>
          </a:p>
          <a:p>
            <a:pPr marL="11521" marR="4609" algn="just" defTabSz="414772">
              <a:spcBef>
                <a:spcPts val="600"/>
              </a:spcBef>
              <a:spcAft>
                <a:spcPts val="600"/>
              </a:spcAft>
            </a:pPr>
            <a:r>
              <a:rPr lang="en-US" sz="1400" dirty="0" smtClean="0"/>
              <a:t> </a:t>
            </a:r>
            <a:endParaRPr sz="14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8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158645"/>
              </p:ext>
            </p:extLst>
          </p:nvPr>
        </p:nvGraphicFramePr>
        <p:xfrm>
          <a:off x="695821" y="1878983"/>
          <a:ext cx="8747724" cy="45612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4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0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59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5963">
                  <a:extLst>
                    <a:ext uri="{9D8B030D-6E8A-4147-A177-3AD203B41FA5}">
                      <a16:colId xmlns:a16="http://schemas.microsoft.com/office/drawing/2014/main" val="219393260"/>
                    </a:ext>
                  </a:extLst>
                </a:gridCol>
              </a:tblGrid>
              <a:tr h="436463">
                <a:tc>
                  <a:txBody>
                    <a:bodyPr/>
                    <a:lstStyle/>
                    <a:p>
                      <a:pPr marL="34798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lang="en-US" sz="1500" b="1" spc="-5" dirty="0" smtClean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S.</a:t>
                      </a:r>
                      <a:r>
                        <a:rPr lang="en-US" sz="1500" b="1" spc="-35" dirty="0" smtClean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500" b="1" spc="-5" dirty="0" smtClean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No.</a:t>
                      </a:r>
                      <a:endParaRPr lang="en-US" sz="15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35715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8E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lang="en-US" sz="1500" b="1" spc="-10" dirty="0" smtClean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DESCRIPTION</a:t>
                      </a:r>
                      <a:endParaRPr lang="en-US" sz="15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35715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8E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3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3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sz="13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300" b="1" spc="-5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Client</a:t>
                      </a:r>
                      <a:endParaRPr sz="13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27025" indent="-319405">
                        <a:lnSpc>
                          <a:spcPct val="100000"/>
                        </a:lnSpc>
                        <a:spcBef>
                          <a:spcPts val="290"/>
                        </a:spcBef>
                        <a:buFont typeface="Wingdings" panose="05000000000000000000" pitchFamily="2" charset="2"/>
                        <a:buChar char=""/>
                        <a:tabLst>
                          <a:tab pos="327025" algn="l"/>
                          <a:tab pos="327660" algn="l"/>
                        </a:tabLst>
                      </a:pPr>
                      <a:r>
                        <a:rPr lang="en-US" sz="13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sz="13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33412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1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sz="13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sz="13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lang="en-US" sz="1300" b="1" spc="-5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Architect</a:t>
                      </a:r>
                      <a:r>
                        <a:rPr lang="en-US" sz="1300" b="1" spc="-5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&amp; PMC</a:t>
                      </a:r>
                      <a:endParaRPr sz="13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255" marR="1270" indent="-285750" algn="l" defTabSz="914406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Wingdings" panose="05000000000000000000" pitchFamily="2" charset="2"/>
                        <a:buChar char=""/>
                        <a:tabLst>
                          <a:tab pos="328295" algn="l"/>
                          <a:tab pos="328930" algn="l"/>
                        </a:tabLst>
                      </a:pPr>
                      <a:r>
                        <a:rPr lang="en-US" sz="1300" spc="-5" dirty="0" smtClean="0">
                          <a:latin typeface="+mn-lt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3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endParaRPr sz="1300" b="1" kern="1200" spc="-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marT="4090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848">
                <a:tc row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lang="en-US" sz="13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sz="13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300" b="1" spc="-5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Scope</a:t>
                      </a:r>
                      <a:endParaRPr sz="13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294005" marR="1270" indent="-28575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Wingdings" panose="05000000000000000000" pitchFamily="2" charset="2"/>
                        <a:buChar char="Ø"/>
                        <a:tabLst>
                          <a:tab pos="328295" algn="l"/>
                          <a:tab pos="328930" algn="l"/>
                        </a:tabLst>
                      </a:pPr>
                      <a:r>
                        <a:rPr lang="en-US" sz="1300" b="1" dirty="0" smtClean="0">
                          <a:latin typeface="+mn-lt"/>
                          <a:cs typeface="Calibri" panose="020F0502020204030204" pitchFamily="34" charset="0"/>
                        </a:rPr>
                        <a:t> </a:t>
                      </a:r>
                      <a:endParaRPr sz="1300" b="1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0" marR="0" marT="518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518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8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94005" marR="1270" indent="-28575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Wingdings" panose="05000000000000000000" pitchFamily="2" charset="2"/>
                        <a:buChar char="Ø"/>
                        <a:tabLst>
                          <a:tab pos="328295" algn="l"/>
                          <a:tab pos="328930" algn="l"/>
                        </a:tabLst>
                      </a:pPr>
                      <a:r>
                        <a:rPr lang="en-US" sz="13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sz="1300" b="1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0" marR="0" marT="518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518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616125"/>
                  </a:ext>
                </a:extLst>
              </a:tr>
              <a:tr h="400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94005" marR="1270" indent="-28575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Wingdings" panose="05000000000000000000" pitchFamily="2" charset="2"/>
                        <a:buChar char="Ø"/>
                        <a:tabLst>
                          <a:tab pos="328295" algn="l"/>
                          <a:tab pos="328930" algn="l"/>
                        </a:tabLst>
                      </a:pPr>
                      <a:r>
                        <a:rPr lang="en-US" sz="13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sz="1300" b="1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0" marR="0" marT="518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518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0229215"/>
                  </a:ext>
                </a:extLst>
              </a:tr>
              <a:tr h="400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3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3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518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518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141364"/>
                  </a:ext>
                </a:extLst>
              </a:tr>
              <a:tr h="4008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94005" marR="1270" indent="-28575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Wingdings" panose="05000000000000000000" pitchFamily="2" charset="2"/>
                        <a:buChar char="Ø"/>
                        <a:tabLst>
                          <a:tab pos="328295" algn="l"/>
                          <a:tab pos="328930" algn="l"/>
                        </a:tabLst>
                      </a:pPr>
                      <a:r>
                        <a:rPr lang="en-US" sz="13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sz="1300" b="1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0" marR="0" marT="518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518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432675"/>
                  </a:ext>
                </a:extLst>
              </a:tr>
              <a:tr h="4008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3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3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518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518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6534381"/>
                  </a:ext>
                </a:extLst>
              </a:tr>
              <a:tr h="8471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lang="en-US" sz="13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sz="13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lang="en-US" sz="13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Timelines</a:t>
                      </a:r>
                      <a:endParaRPr sz="13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94005" marR="1270" indent="-28575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Wingdings" panose="05000000000000000000" pitchFamily="2" charset="2"/>
                        <a:buChar char="Ø"/>
                        <a:tabLst>
                          <a:tab pos="328295" algn="l"/>
                          <a:tab pos="328930" algn="l"/>
                        </a:tabLst>
                      </a:pPr>
                      <a:r>
                        <a:rPr lang="en-US" sz="13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3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94005" marR="1270" indent="-28575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Wingdings" panose="05000000000000000000" pitchFamily="2" charset="2"/>
                        <a:buChar char="Ø"/>
                        <a:tabLst>
                          <a:tab pos="328295" algn="l"/>
                          <a:tab pos="328930" algn="l"/>
                        </a:tabLst>
                      </a:pPr>
                      <a:r>
                        <a:rPr lang="en-US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 Start Date : </a:t>
                      </a:r>
                      <a:r>
                        <a:rPr lang="en-US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3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94005" marR="1270" indent="-28575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Wingdings" panose="05000000000000000000" pitchFamily="2" charset="2"/>
                        <a:buChar char="Ø"/>
                        <a:tabLst>
                          <a:tab pos="328295" algn="l"/>
                          <a:tab pos="328930" algn="l"/>
                        </a:tabLst>
                      </a:pPr>
                      <a:r>
                        <a:rPr lang="en-US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 Completion Date :  </a:t>
                      </a:r>
                      <a:endParaRPr lang="en-US" sz="13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518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9258637"/>
                  </a:ext>
                </a:extLst>
              </a:tr>
            </a:tbl>
          </a:graphicData>
        </a:graphic>
      </p:graphicFrame>
      <p:pic>
        <p:nvPicPr>
          <p:cNvPr id="9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11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4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84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4442" y="3107910"/>
            <a:ext cx="8190738" cy="650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829544">
              <a:buSzPct val="100000"/>
            </a:pPr>
            <a:r>
              <a:rPr lang="en-US" sz="3629" b="1" kern="0" dirty="0">
                <a:solidFill>
                  <a:srgbClr val="8E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lang="en-US" sz="3266" b="1" kern="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anagement Synopsis</a:t>
            </a:r>
            <a:endParaRPr lang="en-US" sz="3266" kern="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10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5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16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 descr="Large confetti"/>
          <p:cNvSpPr txBox="1">
            <a:spLocks noChangeArrowheads="1"/>
          </p:cNvSpPr>
          <p:nvPr/>
        </p:nvSpPr>
        <p:spPr bwMode="auto">
          <a:xfrm>
            <a:off x="3166387" y="98647"/>
            <a:ext cx="3805274" cy="691273"/>
          </a:xfrm>
          <a:prstGeom prst="rect">
            <a:avLst/>
          </a:prstGeom>
          <a:noFill/>
          <a:ln>
            <a:noFill/>
          </a:ln>
        </p:spPr>
        <p:txBody>
          <a:bodyPr vert="horz" wrap="square" lIns="82953" tIns="41476" rIns="82953" bIns="41476" anchor="b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 defTabSz="829544" eaLnBrk="1" hangingPunct="1">
              <a:buSzPct val="100000"/>
            </a:pPr>
            <a:r>
              <a:rPr lang="en-GB" sz="3629" kern="0" dirty="0">
                <a:solidFill>
                  <a:srgbClr val="8E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lang="en-GB" sz="3629" kern="0" baseline="10000" dirty="0" err="1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anagement</a:t>
            </a:r>
            <a:r>
              <a:rPr lang="en-GB" sz="3629" kern="0" baseline="10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Synopsis</a:t>
            </a:r>
          </a:p>
        </p:txBody>
      </p:sp>
      <p:graphicFrame>
        <p:nvGraphicFramePr>
          <p:cNvPr id="15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886957"/>
              </p:ext>
            </p:extLst>
          </p:nvPr>
        </p:nvGraphicFramePr>
        <p:xfrm>
          <a:off x="719480" y="1375496"/>
          <a:ext cx="8699088" cy="17065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5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80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97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390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87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2702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5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Project</a:t>
                      </a:r>
                      <a:r>
                        <a:rPr sz="1100" b="1" spc="-25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sz="1100" b="1" spc="-5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Status</a:t>
                      </a:r>
                      <a:endParaRPr sz="1100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40324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IN" sz="1100" b="1" spc="-5" dirty="0" smtClean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Approved</a:t>
                      </a:r>
                      <a:endParaRPr sz="1100" dirty="0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40324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5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Actual/</a:t>
                      </a:r>
                      <a:r>
                        <a:rPr sz="1100" b="1" spc="-45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sz="1100" b="1" spc="-5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Anticd.</a:t>
                      </a:r>
                      <a:endParaRPr sz="1100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40324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5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Remarks</a:t>
                      </a:r>
                      <a:endParaRPr sz="1100" dirty="0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40324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8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000" spc="-5" dirty="0">
                          <a:solidFill>
                            <a:srgbClr val="44536A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Overall</a:t>
                      </a:r>
                      <a:r>
                        <a:rPr sz="1000" spc="-30" dirty="0">
                          <a:solidFill>
                            <a:srgbClr val="44536A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sz="1000" spc="-5" dirty="0">
                          <a:solidFill>
                            <a:srgbClr val="44536A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Completion</a:t>
                      </a:r>
                      <a:endParaRPr sz="1000" dirty="0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40324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10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5" dirty="0">
                          <a:solidFill>
                            <a:srgbClr val="44536A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Construction</a:t>
                      </a:r>
                      <a:r>
                        <a:rPr sz="1000" spc="-45" dirty="0">
                          <a:solidFill>
                            <a:srgbClr val="44536A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sz="1000" spc="-5" dirty="0">
                          <a:solidFill>
                            <a:srgbClr val="44536A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Period</a:t>
                      </a:r>
                      <a:endParaRPr sz="1000" dirty="0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marL="92075" marR="81280" algn="just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1100" dirty="0">
                        <a:solidFill>
                          <a:srgbClr val="C00000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40900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" name="object 4"/>
          <p:cNvSpPr txBox="1"/>
          <p:nvPr/>
        </p:nvSpPr>
        <p:spPr>
          <a:xfrm>
            <a:off x="635385" y="3334968"/>
            <a:ext cx="2353217" cy="234511"/>
          </a:xfrm>
          <a:prstGeom prst="rect">
            <a:avLst/>
          </a:prstGeom>
        </p:spPr>
        <p:txBody>
          <a:bodyPr vert="horz" wrap="square" lIns="0" tIns="10945" rIns="0" bIns="0" rtlCol="0">
            <a:spAutoFit/>
          </a:bodyPr>
          <a:lstStyle/>
          <a:p>
            <a:pPr marL="11521" defTabSz="414772">
              <a:spcBef>
                <a:spcPts val="86"/>
              </a:spcBef>
            </a:pPr>
            <a:r>
              <a:rPr sz="1452" b="1" spc="-9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Design</a:t>
            </a:r>
            <a:r>
              <a:rPr sz="1452" b="1" spc="-18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52" b="1" spc="-5" dirty="0" smtClean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Engineering</a:t>
            </a:r>
            <a:endParaRPr lang="en-US" sz="1452" dirty="0">
              <a:solidFill>
                <a:prstClr val="black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8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309382"/>
              </p:ext>
            </p:extLst>
          </p:nvPr>
        </p:nvGraphicFramePr>
        <p:xfrm>
          <a:off x="719480" y="3663090"/>
          <a:ext cx="8712339" cy="20154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9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1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6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83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949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5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Description</a:t>
                      </a:r>
                      <a:endParaRPr sz="1100" dirty="0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40324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5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Status</a:t>
                      </a:r>
                      <a:endParaRPr sz="1100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40324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5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Action</a:t>
                      </a:r>
                      <a:r>
                        <a:rPr sz="1100" b="1" spc="-40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sz="1100" b="1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By</a:t>
                      </a:r>
                      <a:endParaRPr sz="1100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40324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5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Remarks</a:t>
                      </a:r>
                      <a:endParaRPr sz="1100" dirty="0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40324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2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dirty="0">
                          <a:solidFill>
                            <a:srgbClr val="44536A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Submission</a:t>
                      </a:r>
                      <a:r>
                        <a:rPr sz="1000" spc="-55" dirty="0">
                          <a:solidFill>
                            <a:srgbClr val="44536A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sz="1000" spc="-5" dirty="0">
                          <a:solidFill>
                            <a:srgbClr val="44536A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Drawings</a:t>
                      </a:r>
                      <a:endParaRPr sz="1000" dirty="0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65671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65671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lang="en-US" sz="1000" spc="-5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ANT</a:t>
                      </a:r>
                      <a:endParaRPr sz="1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65671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65671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294005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lang="en-IN" sz="1000" spc="-5" dirty="0" smtClean="0">
                          <a:solidFill>
                            <a:srgbClr val="44536A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Construction</a:t>
                      </a:r>
                      <a:r>
                        <a:rPr lang="en-IN" sz="1000" spc="-5" baseline="0" dirty="0" smtClean="0">
                          <a:solidFill>
                            <a:srgbClr val="44536A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Drawings</a:t>
                      </a:r>
                      <a:endParaRPr sz="1000" dirty="0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41475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65671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lang="en-US" sz="1000" spc="-5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ANT</a:t>
                      </a:r>
                      <a:endParaRPr sz="1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65671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65671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56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294005" algn="l" defTabSz="914406" rtl="0" eaLnBrk="1" latinLnBrk="0" hangingPunct="1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lang="en-US" sz="1000" kern="1200" spc="-5" dirty="0" smtClean="0">
                          <a:solidFill>
                            <a:srgbClr val="44536A"/>
                          </a:solidFill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</a:rPr>
                        <a:t>Swimming Pool Drawings</a:t>
                      </a:r>
                      <a:endParaRPr sz="1000" kern="1200" spc="-5" dirty="0">
                        <a:solidFill>
                          <a:srgbClr val="44536A"/>
                        </a:solidFill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0" marR="0" marT="41475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65671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ANT</a:t>
                      </a:r>
                      <a:endParaRPr sz="1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65671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65671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9152566"/>
                  </a:ext>
                </a:extLst>
              </a:tr>
            </a:tbl>
          </a:graphicData>
        </a:graphic>
      </p:graphicFrame>
      <p:sp>
        <p:nvSpPr>
          <p:cNvPr id="13" name="object 4"/>
          <p:cNvSpPr txBox="1"/>
          <p:nvPr/>
        </p:nvSpPr>
        <p:spPr>
          <a:xfrm>
            <a:off x="635385" y="1049950"/>
            <a:ext cx="2353218" cy="234511"/>
          </a:xfrm>
          <a:prstGeom prst="rect">
            <a:avLst/>
          </a:prstGeom>
        </p:spPr>
        <p:txBody>
          <a:bodyPr vert="horz" wrap="square" lIns="0" tIns="10945" rIns="0" bIns="0" rtlCol="0">
            <a:spAutoFit/>
          </a:bodyPr>
          <a:lstStyle/>
          <a:p>
            <a:pPr marL="11521" defTabSz="414772">
              <a:spcBef>
                <a:spcPts val="86"/>
              </a:spcBef>
            </a:pPr>
            <a:r>
              <a:rPr lang="en-IN" sz="1452" b="1" spc="-9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Overall Project Timelines</a:t>
            </a:r>
            <a:endParaRPr sz="1452" dirty="0">
              <a:solidFill>
                <a:prstClr val="black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4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794844" y="1491316"/>
            <a:ext cx="173163" cy="134007"/>
          </a:xfrm>
          <a:prstGeom prst="ellipse">
            <a:avLst/>
          </a:prstGeom>
          <a:solidFill>
            <a:srgbClr val="FFFF0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801303" y="1960541"/>
            <a:ext cx="173163" cy="134007"/>
          </a:xfrm>
          <a:prstGeom prst="ellipse">
            <a:avLst/>
          </a:prstGeom>
          <a:solidFill>
            <a:srgbClr val="FFFF0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94848" y="2595396"/>
            <a:ext cx="173163" cy="134007"/>
          </a:xfrm>
          <a:prstGeom prst="ellipse">
            <a:avLst/>
          </a:prstGeom>
          <a:solidFill>
            <a:srgbClr val="FFFF0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01303" y="3793229"/>
            <a:ext cx="173163" cy="13400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93420" y="4293567"/>
            <a:ext cx="173163" cy="13400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86963" y="4832826"/>
            <a:ext cx="173163" cy="13400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94845" y="5379972"/>
            <a:ext cx="173163" cy="13400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6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82112" y="6159127"/>
            <a:ext cx="173163" cy="13400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045291" y="6102634"/>
            <a:ext cx="11645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NORMAL</a:t>
            </a:r>
            <a:endParaRPr lang="en-US" sz="1200" b="1" dirty="0"/>
          </a:p>
        </p:txBody>
      </p:sp>
      <p:sp>
        <p:nvSpPr>
          <p:cNvPr id="33" name="Oval 32"/>
          <p:cNvSpPr/>
          <p:nvPr/>
        </p:nvSpPr>
        <p:spPr>
          <a:xfrm>
            <a:off x="1997421" y="6159127"/>
            <a:ext cx="173163" cy="1340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260600" y="6102634"/>
            <a:ext cx="11645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ALARMING</a:t>
            </a:r>
            <a:endParaRPr lang="en-US" sz="1200" b="1" dirty="0"/>
          </a:p>
        </p:txBody>
      </p:sp>
      <p:sp>
        <p:nvSpPr>
          <p:cNvPr id="35" name="Oval 34"/>
          <p:cNvSpPr/>
          <p:nvPr/>
        </p:nvSpPr>
        <p:spPr>
          <a:xfrm>
            <a:off x="3484718" y="6157518"/>
            <a:ext cx="173163" cy="13400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3747897" y="6101025"/>
            <a:ext cx="11645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CRITICAL</a:t>
            </a:r>
            <a:endParaRPr lang="en-US" sz="12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615252" y="5785926"/>
            <a:ext cx="1164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LEGEND:-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23977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681409"/>
              </p:ext>
            </p:extLst>
          </p:nvPr>
        </p:nvGraphicFramePr>
        <p:xfrm>
          <a:off x="685169" y="1237607"/>
          <a:ext cx="8821437" cy="49892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0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0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97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006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15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S.No</a:t>
                      </a:r>
                      <a:r>
                        <a:rPr lang="en-US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2595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200" b="1" spc="-5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Description</a:t>
                      </a:r>
                      <a:endParaRPr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135374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lang="en-US" sz="1200" b="1" spc="-5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Status</a:t>
                      </a:r>
                      <a:endParaRPr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135374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200" b="1" spc="-5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Remarks</a:t>
                      </a:r>
                      <a:endParaRPr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135374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79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1" dirty="0" smtClean="0">
                          <a:latin typeface="+mn-lt"/>
                          <a:cs typeface="Times New Roman"/>
                        </a:rPr>
                        <a:t>1</a:t>
                      </a:r>
                      <a:endParaRPr sz="1400" b="1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lang="en-US" sz="1200" b="1" spc="-5" dirty="0" smtClean="0">
                          <a:solidFill>
                            <a:srgbClr val="44536A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Structural</a:t>
                      </a:r>
                      <a:r>
                        <a:rPr lang="en-US" sz="1200" b="1" spc="-5" baseline="0" dirty="0" smtClean="0">
                          <a:solidFill>
                            <a:srgbClr val="44536A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, Civil, MEP, Finishes</a:t>
                      </a:r>
                      <a:endParaRPr sz="1200" b="1" dirty="0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576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40900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46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1" dirty="0" smtClean="0">
                          <a:latin typeface="+mn-lt"/>
                          <a:cs typeface="Times New Roman"/>
                        </a:rPr>
                        <a:t>2</a:t>
                      </a:r>
                      <a:endParaRPr sz="1400" b="1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576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40900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9013691"/>
                  </a:ext>
                </a:extLst>
              </a:tr>
              <a:tr h="7865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1" dirty="0" smtClean="0">
                          <a:latin typeface="+mn-lt"/>
                          <a:cs typeface="Times New Roman"/>
                        </a:rPr>
                        <a:t>3</a:t>
                      </a:r>
                      <a:endParaRPr sz="1400" b="1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72584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2880" marB="0" anchor="ctr">
                    <a:lnL w="12700">
                      <a:solidFill>
                        <a:srgbClr val="777777"/>
                      </a:solidFill>
                      <a:prstDash val="soli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>
                      <a:solidFill>
                        <a:srgbClr val="777777"/>
                      </a:solidFill>
                      <a:prstDash val="soli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72584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777777"/>
                      </a:solidFill>
                      <a:prstDash val="soli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1" dirty="0" smtClean="0">
                          <a:latin typeface="+mn-lt"/>
                          <a:cs typeface="Times New Roman"/>
                        </a:rPr>
                        <a:t>4</a:t>
                      </a:r>
                      <a:endParaRPr sz="1400" b="1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72584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2880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72584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19959"/>
                  </a:ext>
                </a:extLst>
              </a:tr>
              <a:tr h="76409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1" dirty="0" smtClean="0">
                          <a:latin typeface="+mn-lt"/>
                          <a:cs typeface="Times New Roman"/>
                        </a:rPr>
                        <a:t>5</a:t>
                      </a:r>
                      <a:endParaRPr sz="1400" b="1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72584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2880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72584" marB="0" anchor="ctr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77777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644369"/>
                  </a:ext>
                </a:extLst>
              </a:tr>
            </a:tbl>
          </a:graphicData>
        </a:graphic>
      </p:graphicFrame>
      <p:sp>
        <p:nvSpPr>
          <p:cNvPr id="25" name="object 3"/>
          <p:cNvSpPr txBox="1"/>
          <p:nvPr/>
        </p:nvSpPr>
        <p:spPr>
          <a:xfrm>
            <a:off x="601100" y="933334"/>
            <a:ext cx="4166645" cy="234511"/>
          </a:xfrm>
          <a:prstGeom prst="rect">
            <a:avLst/>
          </a:prstGeom>
        </p:spPr>
        <p:txBody>
          <a:bodyPr vert="horz" wrap="square" lIns="0" tIns="10945" rIns="0" bIns="0" rtlCol="0">
            <a:spAutoFit/>
          </a:bodyPr>
          <a:lstStyle/>
          <a:p>
            <a:pPr marL="11521" defTabSz="414772">
              <a:spcBef>
                <a:spcPts val="86"/>
              </a:spcBef>
            </a:pPr>
            <a:r>
              <a:rPr sz="1452" b="1" spc="-9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Procurement</a:t>
            </a:r>
            <a:r>
              <a:rPr sz="1452" b="1" spc="36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452" b="1" spc="-5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&amp;</a:t>
            </a:r>
            <a:r>
              <a:rPr sz="1452" b="1" spc="5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52" b="1" spc="-9" dirty="0" smtClean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Deployments</a:t>
            </a:r>
            <a:endParaRPr sz="1452" dirty="0">
              <a:solidFill>
                <a:prstClr val="black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15" descr="Large confetti"/>
          <p:cNvSpPr txBox="1">
            <a:spLocks noChangeArrowheads="1"/>
          </p:cNvSpPr>
          <p:nvPr/>
        </p:nvSpPr>
        <p:spPr bwMode="auto">
          <a:xfrm>
            <a:off x="2538919" y="82738"/>
            <a:ext cx="5155765" cy="691273"/>
          </a:xfrm>
          <a:prstGeom prst="rect">
            <a:avLst/>
          </a:prstGeom>
          <a:noFill/>
          <a:ln>
            <a:noFill/>
          </a:ln>
        </p:spPr>
        <p:txBody>
          <a:bodyPr vert="horz" wrap="square" lIns="82953" tIns="41476" rIns="82953" bIns="41476" anchor="b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 defTabSz="829544" eaLnBrk="1" hangingPunct="1">
              <a:buSzPct val="100000"/>
            </a:pPr>
            <a:r>
              <a:rPr lang="en-GB" sz="3629" kern="0" dirty="0">
                <a:solidFill>
                  <a:srgbClr val="8E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lang="en-GB" sz="3629" kern="0" baseline="10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anagement Synopsis     </a:t>
            </a:r>
            <a:r>
              <a:rPr lang="en-GB" sz="2540" kern="0" baseline="10000" dirty="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…</a:t>
            </a:r>
            <a:r>
              <a:rPr lang="en-GB" sz="2540" kern="0" baseline="10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Contd.</a:t>
            </a:r>
          </a:p>
        </p:txBody>
      </p:sp>
      <p:pic>
        <p:nvPicPr>
          <p:cNvPr id="11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13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7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51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23592" y="3118279"/>
            <a:ext cx="5931587" cy="1153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829544">
              <a:buSzPct val="100000"/>
            </a:pPr>
            <a:r>
              <a:rPr lang="en-US" sz="3629" b="1" kern="0" dirty="0">
                <a:solidFill>
                  <a:srgbClr val="8E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en-US" sz="3266" b="1" kern="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xecutive Summary – </a:t>
            </a:r>
            <a:r>
              <a:rPr lang="en-US" sz="3266" b="1" kern="0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Upto</a:t>
            </a:r>
            <a:endParaRPr lang="en-US" sz="3266" b="1" kern="0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defTabSz="829544">
              <a:buSzPct val="100000"/>
            </a:pPr>
            <a:endParaRPr lang="en-US" sz="3266" kern="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11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8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61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 descr="Large confetti"/>
          <p:cNvSpPr txBox="1">
            <a:spLocks noChangeArrowheads="1"/>
          </p:cNvSpPr>
          <p:nvPr/>
        </p:nvSpPr>
        <p:spPr bwMode="auto">
          <a:xfrm>
            <a:off x="3325604" y="38864"/>
            <a:ext cx="3363839" cy="691273"/>
          </a:xfrm>
          <a:prstGeom prst="rect">
            <a:avLst/>
          </a:prstGeom>
          <a:noFill/>
          <a:ln>
            <a:noFill/>
          </a:ln>
        </p:spPr>
        <p:txBody>
          <a:bodyPr vert="horz" wrap="square" lIns="82953" tIns="41476" rIns="82953" bIns="41476" anchor="b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 defTabSz="829544" eaLnBrk="1" hangingPunct="1">
              <a:buSzPct val="100000"/>
            </a:pPr>
            <a:r>
              <a:rPr lang="en-GB" sz="3629" kern="0" dirty="0">
                <a:solidFill>
                  <a:srgbClr val="8E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en-GB" sz="3629" kern="0" baseline="10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xecutive </a:t>
            </a:r>
            <a:r>
              <a:rPr lang="en-GB" sz="3629" kern="0" baseline="10000" dirty="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Summary</a:t>
            </a:r>
            <a:endParaRPr lang="en-GB" sz="3629" kern="0" baseline="10000" dirty="0">
              <a:solidFill>
                <a:srgbClr val="00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699997" y="907738"/>
            <a:ext cx="4156616" cy="367231"/>
          </a:xfrm>
          <a:prstGeom prst="rect">
            <a:avLst/>
          </a:prstGeom>
        </p:spPr>
        <p:txBody>
          <a:bodyPr vert="horz" wrap="square" lIns="0" tIns="50116" rIns="0" bIns="0" rtlCol="0">
            <a:spAutoFit/>
          </a:bodyPr>
          <a:lstStyle/>
          <a:p>
            <a:pPr marL="11521" defTabSz="414772">
              <a:spcBef>
                <a:spcPts val="394"/>
              </a:spcBef>
            </a:pPr>
            <a:r>
              <a:rPr sz="1270" b="1" spc="-5" dirty="0">
                <a:solidFill>
                  <a:srgbClr val="7E7E7E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(A)</a:t>
            </a:r>
            <a:r>
              <a:rPr sz="1270" b="1" spc="308" dirty="0">
                <a:solidFill>
                  <a:srgbClr val="7E7E7E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70" b="1" dirty="0">
                <a:solidFill>
                  <a:srgbClr val="7E7E7E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Highlights</a:t>
            </a:r>
            <a:r>
              <a:rPr sz="1270" b="1" spc="-14" dirty="0">
                <a:solidFill>
                  <a:srgbClr val="7E7E7E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270" b="1" spc="-5" dirty="0" err="1" smtClean="0">
                <a:solidFill>
                  <a:srgbClr val="7E7E7E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upto</a:t>
            </a:r>
            <a:r>
              <a:rPr lang="en-US" sz="1270" b="1" spc="-5" dirty="0" smtClean="0">
                <a:solidFill>
                  <a:srgbClr val="7E7E7E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270" b="1" spc="-5" dirty="0" smtClean="0">
                <a:solidFill>
                  <a:srgbClr val="7E7E7E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     </a:t>
            </a:r>
            <a:r>
              <a:rPr sz="1270" b="1" dirty="0" smtClean="0">
                <a:solidFill>
                  <a:srgbClr val="7E7E7E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:-</a:t>
            </a:r>
            <a:endParaRPr lang="en-IN" sz="1270" b="1" dirty="0">
              <a:solidFill>
                <a:srgbClr val="7E7E7E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11521" defTabSz="414772">
              <a:spcBef>
                <a:spcPts val="394"/>
              </a:spcBef>
            </a:pPr>
            <a:endParaRPr sz="454" dirty="0">
              <a:solidFill>
                <a:prstClr val="black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74752" y="2383233"/>
            <a:ext cx="8503431" cy="2971851"/>
            <a:chOff x="655074" y="3092221"/>
            <a:chExt cx="9373458" cy="3034760"/>
          </a:xfrm>
        </p:grpSpPr>
        <p:sp>
          <p:nvSpPr>
            <p:cNvPr id="11" name="object 9"/>
            <p:cNvSpPr txBox="1"/>
            <p:nvPr/>
          </p:nvSpPr>
          <p:spPr>
            <a:xfrm>
              <a:off x="683158" y="4598648"/>
              <a:ext cx="9345374" cy="1257454"/>
            </a:xfrm>
            <a:prstGeom prst="rect">
              <a:avLst/>
            </a:prstGeom>
          </p:spPr>
          <p:txBody>
            <a:bodyPr vert="horz" wrap="square" lIns="0" tIns="11521" rIns="0" bIns="0" rtlCol="0">
              <a:spAutoFit/>
            </a:bodyPr>
            <a:lstStyle/>
            <a:p>
              <a:pPr marL="33989" marR="39173" defTabSz="414772">
                <a:lnSpc>
                  <a:spcPct val="140000"/>
                </a:lnSpc>
                <a:spcBef>
                  <a:spcPts val="91"/>
                </a:spcBef>
                <a:buSzPct val="79166"/>
                <a:tabLst>
                  <a:tab pos="449336" algn="l"/>
                  <a:tab pos="449911" algn="l"/>
                </a:tabLst>
              </a:pPr>
              <a:r>
                <a:rPr lang="en-IN" sz="1089" b="1" spc="-5" dirty="0" smtClean="0">
                  <a:solidFill>
                    <a:prstClr val="black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Foundation </a:t>
              </a:r>
              <a:r>
                <a:rPr lang="en-IN" sz="1089" b="1" spc="-5" dirty="0">
                  <a:solidFill>
                    <a:prstClr val="black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Works : </a:t>
              </a:r>
              <a:endParaRPr lang="en-IN" sz="400" b="1" spc="-5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  <a:p>
              <a:pPr marL="189529" marR="39173" indent="-155539" defTabSz="414772">
                <a:lnSpc>
                  <a:spcPct val="140000"/>
                </a:lnSpc>
                <a:spcBef>
                  <a:spcPts val="91"/>
                </a:spcBef>
                <a:buSzPct val="79166"/>
                <a:buFont typeface="Wingdings" panose="05000000000000000000" pitchFamily="2" charset="2"/>
                <a:buChar char="§"/>
                <a:tabLst>
                  <a:tab pos="449336" algn="l"/>
                  <a:tab pos="449911" algn="l"/>
                </a:tabLst>
              </a:pPr>
              <a:r>
                <a:rPr lang="en-US" sz="1089" spc="-5" dirty="0" smtClean="0">
                  <a:solidFill>
                    <a:prstClr val="black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en-IN" sz="1089" spc="-5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  <a:p>
              <a:pPr marL="189529" marR="39173" indent="-155539" defTabSz="414772">
                <a:lnSpc>
                  <a:spcPct val="140000"/>
                </a:lnSpc>
                <a:spcBef>
                  <a:spcPts val="91"/>
                </a:spcBef>
                <a:buSzPct val="79166"/>
                <a:buFont typeface="Wingdings" panose="05000000000000000000" pitchFamily="2" charset="2"/>
                <a:buChar char="§"/>
                <a:tabLst>
                  <a:tab pos="449336" algn="l"/>
                  <a:tab pos="449911" algn="l"/>
                </a:tabLst>
              </a:pPr>
              <a:r>
                <a:rPr lang="en-US" sz="1089" spc="-5" dirty="0" smtClean="0">
                  <a:solidFill>
                    <a:prstClr val="black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en-IN" sz="1089" spc="-327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  <a:p>
              <a:pPr marL="189529" marR="39173" indent="-155539" defTabSz="414772">
                <a:lnSpc>
                  <a:spcPct val="140000"/>
                </a:lnSpc>
                <a:spcBef>
                  <a:spcPts val="91"/>
                </a:spcBef>
                <a:buSzPct val="79166"/>
                <a:buFont typeface="Wingdings" panose="05000000000000000000" pitchFamily="2" charset="2"/>
                <a:buChar char="§"/>
                <a:tabLst>
                  <a:tab pos="449336" algn="l"/>
                  <a:tab pos="449911" algn="l"/>
                </a:tabLst>
              </a:pPr>
              <a:r>
                <a:rPr lang="en-IN" sz="1089" dirty="0" smtClean="0">
                  <a:solidFill>
                    <a:prstClr val="black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en-IN" sz="1089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  <a:p>
              <a:pPr marL="189529" marR="39173" indent="-155539" defTabSz="414772">
                <a:lnSpc>
                  <a:spcPct val="140000"/>
                </a:lnSpc>
                <a:spcBef>
                  <a:spcPts val="91"/>
                </a:spcBef>
                <a:buSzPct val="79166"/>
                <a:buFont typeface="Wingdings" panose="05000000000000000000" pitchFamily="2" charset="2"/>
                <a:buChar char="§"/>
                <a:tabLst>
                  <a:tab pos="449336" algn="l"/>
                  <a:tab pos="449911" algn="l"/>
                </a:tabLst>
              </a:pPr>
              <a:r>
                <a:rPr lang="en-IN" sz="1089" dirty="0" smtClean="0">
                  <a:solidFill>
                    <a:prstClr val="black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en-IN" sz="1089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object 12"/>
            <p:cNvSpPr txBox="1"/>
            <p:nvPr/>
          </p:nvSpPr>
          <p:spPr>
            <a:xfrm>
              <a:off x="683158" y="3962527"/>
              <a:ext cx="81280" cy="147948"/>
            </a:xfrm>
            <a:prstGeom prst="rect">
              <a:avLst/>
            </a:prstGeom>
          </p:spPr>
          <p:txBody>
            <a:bodyPr vert="horz" wrap="square" lIns="0" tIns="12673" rIns="0" bIns="0" rtlCol="0">
              <a:spAutoFit/>
            </a:bodyPr>
            <a:lstStyle/>
            <a:p>
              <a:pPr marL="11521" defTabSz="414772">
                <a:spcBef>
                  <a:spcPts val="100"/>
                </a:spcBef>
              </a:pPr>
              <a:endParaRPr sz="862" dirty="0">
                <a:solidFill>
                  <a:prstClr val="black"/>
                </a:solidFill>
                <a:latin typeface="Wingdings" panose="05000000000000000000" pitchFamily="2" charset="2"/>
                <a:cs typeface="Wingdings" panose="05000000000000000000" pitchFamily="2" charset="2"/>
              </a:endParaRPr>
            </a:p>
          </p:txBody>
        </p:sp>
        <p:sp>
          <p:nvSpPr>
            <p:cNvPr id="15" name="object 13"/>
            <p:cNvSpPr txBox="1"/>
            <p:nvPr/>
          </p:nvSpPr>
          <p:spPr>
            <a:xfrm>
              <a:off x="655074" y="3092221"/>
              <a:ext cx="9194247" cy="1326082"/>
            </a:xfrm>
            <a:prstGeom prst="rect">
              <a:avLst/>
            </a:prstGeom>
          </p:spPr>
          <p:txBody>
            <a:bodyPr vert="horz" wrap="square" lIns="0" tIns="78344" rIns="0" bIns="0" rtlCol="0">
              <a:spAutoFit/>
            </a:bodyPr>
            <a:lstStyle/>
            <a:p>
              <a:pPr marL="33989" marR="39173" defTabSz="414772">
                <a:lnSpc>
                  <a:spcPct val="140000"/>
                </a:lnSpc>
                <a:spcBef>
                  <a:spcPts val="91"/>
                </a:spcBef>
                <a:buSzPct val="79166"/>
                <a:tabLst>
                  <a:tab pos="449336" algn="l"/>
                  <a:tab pos="449911" algn="l"/>
                </a:tabLst>
              </a:pPr>
              <a:r>
                <a:rPr lang="en-IN" sz="1089" b="1" dirty="0" smtClean="0">
                  <a:solidFill>
                    <a:prstClr val="black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Site Enabling, Logistics &amp; Mobilisations :</a:t>
              </a:r>
              <a:endParaRPr lang="en-IN" sz="400" b="1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  <a:p>
              <a:pPr marL="189529" marR="39173" indent="-155539" defTabSz="414772">
                <a:lnSpc>
                  <a:spcPct val="140000"/>
                </a:lnSpc>
                <a:spcBef>
                  <a:spcPts val="91"/>
                </a:spcBef>
                <a:buSzPct val="79166"/>
                <a:buFont typeface="Wingdings" panose="05000000000000000000" pitchFamily="2" charset="2"/>
                <a:buChar char="§"/>
                <a:tabLst>
                  <a:tab pos="449336" algn="l"/>
                  <a:tab pos="449911" algn="l"/>
                </a:tabLst>
              </a:pPr>
              <a:r>
                <a:rPr lang="en-IN" sz="1089" dirty="0" smtClean="0">
                  <a:solidFill>
                    <a:prstClr val="black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en-IN" sz="1089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  <a:p>
              <a:pPr marL="189529" marR="39173" indent="-155539" defTabSz="414772">
                <a:lnSpc>
                  <a:spcPct val="140000"/>
                </a:lnSpc>
                <a:spcBef>
                  <a:spcPts val="91"/>
                </a:spcBef>
                <a:buSzPct val="79166"/>
                <a:buFont typeface="Wingdings" panose="05000000000000000000" pitchFamily="2" charset="2"/>
                <a:buChar char="§"/>
                <a:tabLst>
                  <a:tab pos="449336" algn="l"/>
                  <a:tab pos="449911" algn="l"/>
                </a:tabLst>
              </a:pPr>
              <a:r>
                <a:rPr lang="en-IN" sz="1089" dirty="0" smtClean="0">
                  <a:solidFill>
                    <a:prstClr val="black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en-IN" sz="1089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  <a:p>
              <a:pPr marL="189529" marR="39173" indent="-155539" defTabSz="414772">
                <a:lnSpc>
                  <a:spcPct val="140000"/>
                </a:lnSpc>
                <a:spcBef>
                  <a:spcPts val="91"/>
                </a:spcBef>
                <a:buSzPct val="79166"/>
                <a:buFont typeface="Wingdings" panose="05000000000000000000" pitchFamily="2" charset="2"/>
                <a:buChar char="§"/>
                <a:tabLst>
                  <a:tab pos="449336" algn="l"/>
                  <a:tab pos="449911" algn="l"/>
                </a:tabLst>
              </a:pPr>
              <a:r>
                <a:rPr lang="en-US" sz="1089" dirty="0" smtClean="0">
                  <a:solidFill>
                    <a:prstClr val="black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en-IN" sz="1089" spc="-5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  <a:p>
              <a:pPr marL="189529" marR="39173" indent="-155539" defTabSz="414772">
                <a:lnSpc>
                  <a:spcPct val="140000"/>
                </a:lnSpc>
                <a:spcBef>
                  <a:spcPts val="91"/>
                </a:spcBef>
                <a:buSzPct val="79166"/>
                <a:buFont typeface="Wingdings" panose="05000000000000000000" pitchFamily="2" charset="2"/>
                <a:buChar char="§"/>
                <a:tabLst>
                  <a:tab pos="449336" algn="l"/>
                  <a:tab pos="449911" algn="l"/>
                </a:tabLst>
              </a:pPr>
              <a:r>
                <a:rPr lang="en-IN" sz="1089" spc="-5" dirty="0" smtClean="0">
                  <a:solidFill>
                    <a:prstClr val="black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en-IN" sz="1089" dirty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" name="object 17"/>
            <p:cNvSpPr txBox="1"/>
            <p:nvPr/>
          </p:nvSpPr>
          <p:spPr>
            <a:xfrm>
              <a:off x="683158" y="5979033"/>
              <a:ext cx="122555" cy="147948"/>
            </a:xfrm>
            <a:prstGeom prst="rect">
              <a:avLst/>
            </a:prstGeom>
          </p:spPr>
          <p:txBody>
            <a:bodyPr vert="horz" wrap="square" lIns="0" tIns="12673" rIns="0" bIns="0" rtlCol="0">
              <a:spAutoFit/>
            </a:bodyPr>
            <a:lstStyle/>
            <a:p>
              <a:pPr marL="11521" defTabSz="414772">
                <a:spcBef>
                  <a:spcPts val="100"/>
                </a:spcBef>
              </a:pPr>
              <a:endParaRPr sz="862" dirty="0">
                <a:solidFill>
                  <a:prstClr val="black"/>
                </a:solidFill>
                <a:latin typeface="Wingdings" panose="05000000000000000000" pitchFamily="2" charset="2"/>
                <a:cs typeface="Wingdings" panose="05000000000000000000" pitchFamily="2" charset="2"/>
              </a:endParaRPr>
            </a:p>
          </p:txBody>
        </p:sp>
      </p:grpSp>
      <p:sp>
        <p:nvSpPr>
          <p:cNvPr id="16" name="object 13"/>
          <p:cNvSpPr txBox="1"/>
          <p:nvPr/>
        </p:nvSpPr>
        <p:spPr>
          <a:xfrm>
            <a:off x="800229" y="5217696"/>
            <a:ext cx="8739739" cy="1056300"/>
          </a:xfrm>
          <a:prstGeom prst="rect">
            <a:avLst/>
          </a:prstGeom>
        </p:spPr>
        <p:txBody>
          <a:bodyPr vert="horz" wrap="square" lIns="0" tIns="78344" rIns="0" bIns="0" rtlCol="0">
            <a:spAutoFit/>
          </a:bodyPr>
          <a:lstStyle/>
          <a:p>
            <a:pPr marL="33989" marR="39173" defTabSz="414772">
              <a:lnSpc>
                <a:spcPct val="140000"/>
              </a:lnSpc>
              <a:spcBef>
                <a:spcPts val="91"/>
              </a:spcBef>
              <a:buSzPct val="79166"/>
              <a:tabLst>
                <a:tab pos="449336" algn="l"/>
                <a:tab pos="449911" algn="l"/>
              </a:tabLst>
            </a:pPr>
            <a:r>
              <a:rPr lang="en-IN" sz="1089" b="1" dirty="0" smtClean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Other Works :</a:t>
            </a:r>
            <a:endParaRPr lang="en-IN" sz="400" b="1" dirty="0">
              <a:solidFill>
                <a:prstClr val="black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189529" marR="39173" indent="-155539" defTabSz="414772">
              <a:lnSpc>
                <a:spcPct val="140000"/>
              </a:lnSpc>
              <a:spcBef>
                <a:spcPts val="91"/>
              </a:spcBef>
              <a:buSzPct val="79166"/>
              <a:buFont typeface="Wingdings" panose="05000000000000000000" pitchFamily="2" charset="2"/>
              <a:buChar char="§"/>
              <a:tabLst>
                <a:tab pos="449336" algn="l"/>
                <a:tab pos="449911" algn="l"/>
              </a:tabLst>
            </a:pPr>
            <a:r>
              <a:rPr lang="en-US" sz="1089" dirty="0" smtClean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N" sz="1089" dirty="0">
              <a:solidFill>
                <a:prstClr val="black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189529" marR="39173" indent="-155539" defTabSz="414772">
              <a:lnSpc>
                <a:spcPct val="140000"/>
              </a:lnSpc>
              <a:spcBef>
                <a:spcPts val="91"/>
              </a:spcBef>
              <a:buSzPct val="79166"/>
              <a:buFont typeface="Wingdings" panose="05000000000000000000" pitchFamily="2" charset="2"/>
              <a:buChar char="§"/>
              <a:tabLst>
                <a:tab pos="449336" algn="l"/>
                <a:tab pos="449911" algn="l"/>
              </a:tabLst>
            </a:pPr>
            <a:r>
              <a:rPr lang="en-US" sz="1089" dirty="0" smtClean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N" sz="1089" dirty="0" smtClean="0">
              <a:solidFill>
                <a:prstClr val="black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189529" marR="39173" indent="-155539" defTabSz="414772">
              <a:lnSpc>
                <a:spcPct val="140000"/>
              </a:lnSpc>
              <a:spcBef>
                <a:spcPts val="91"/>
              </a:spcBef>
              <a:buSzPct val="79166"/>
              <a:buFont typeface="Wingdings" panose="05000000000000000000" pitchFamily="2" charset="2"/>
              <a:buChar char="§"/>
              <a:tabLst>
                <a:tab pos="449336" algn="l"/>
                <a:tab pos="449911" algn="l"/>
              </a:tabLst>
            </a:pPr>
            <a:r>
              <a:rPr lang="en-US" sz="1089" dirty="0" smtClean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N" sz="1089" dirty="0">
              <a:solidFill>
                <a:prstClr val="black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Content Placeholder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0" t="2676" r="6871" b="5012"/>
          <a:stretch/>
        </p:blipFill>
        <p:spPr>
          <a:xfrm>
            <a:off x="8237482" y="24440"/>
            <a:ext cx="1494928" cy="705697"/>
          </a:xfrm>
          <a:prstGeom prst="rect">
            <a:avLst/>
          </a:prstGeom>
        </p:spPr>
      </p:pic>
      <p:sp>
        <p:nvSpPr>
          <p:cNvPr id="17" name="object 13"/>
          <p:cNvSpPr txBox="1"/>
          <p:nvPr/>
        </p:nvSpPr>
        <p:spPr>
          <a:xfrm>
            <a:off x="800229" y="1191323"/>
            <a:ext cx="8186116" cy="1056300"/>
          </a:xfrm>
          <a:prstGeom prst="rect">
            <a:avLst/>
          </a:prstGeom>
        </p:spPr>
        <p:txBody>
          <a:bodyPr vert="horz" wrap="square" lIns="0" tIns="78344" rIns="0" bIns="0" rtlCol="0">
            <a:spAutoFit/>
          </a:bodyPr>
          <a:lstStyle/>
          <a:p>
            <a:pPr marL="33989" marR="39173" defTabSz="414772">
              <a:lnSpc>
                <a:spcPct val="140000"/>
              </a:lnSpc>
              <a:spcBef>
                <a:spcPts val="91"/>
              </a:spcBef>
              <a:buSzPct val="79166"/>
              <a:tabLst>
                <a:tab pos="449336" algn="l"/>
                <a:tab pos="449911" algn="l"/>
              </a:tabLst>
            </a:pPr>
            <a:r>
              <a:rPr lang="en-IN" sz="1089" b="1" dirty="0" smtClean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Design Engineering &amp; Approvals / NOCs:</a:t>
            </a:r>
            <a:endParaRPr lang="en-IN" sz="400" b="1" dirty="0">
              <a:solidFill>
                <a:prstClr val="black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189529" marR="39173" indent="-155539" defTabSz="414772">
              <a:lnSpc>
                <a:spcPct val="140000"/>
              </a:lnSpc>
              <a:spcBef>
                <a:spcPts val="91"/>
              </a:spcBef>
              <a:buSzPct val="79166"/>
              <a:buFont typeface="Wingdings" panose="05000000000000000000" pitchFamily="2" charset="2"/>
              <a:buChar char="§"/>
              <a:tabLst>
                <a:tab pos="449336" algn="l"/>
                <a:tab pos="449911" algn="l"/>
              </a:tabLst>
            </a:pPr>
            <a:r>
              <a:rPr lang="en-US" sz="1089" dirty="0" smtClean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N" sz="1089" dirty="0">
              <a:solidFill>
                <a:prstClr val="black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189529" marR="39173" indent="-155539" defTabSz="414772">
              <a:lnSpc>
                <a:spcPct val="140000"/>
              </a:lnSpc>
              <a:spcBef>
                <a:spcPts val="91"/>
              </a:spcBef>
              <a:buSzPct val="79166"/>
              <a:buFont typeface="Wingdings" panose="05000000000000000000" pitchFamily="2" charset="2"/>
              <a:buChar char="§"/>
              <a:tabLst>
                <a:tab pos="449336" algn="l"/>
                <a:tab pos="449911" algn="l"/>
              </a:tabLst>
            </a:pPr>
            <a:r>
              <a:rPr lang="en-US" sz="1089" dirty="0" smtClean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N" sz="1089" dirty="0" smtClean="0">
              <a:solidFill>
                <a:prstClr val="black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189529" marR="39173" indent="-155539" defTabSz="414772">
              <a:lnSpc>
                <a:spcPct val="140000"/>
              </a:lnSpc>
              <a:spcBef>
                <a:spcPts val="91"/>
              </a:spcBef>
              <a:buSzPct val="79166"/>
              <a:buFont typeface="Wingdings" panose="05000000000000000000" pitchFamily="2" charset="2"/>
              <a:buChar char="§"/>
              <a:tabLst>
                <a:tab pos="449336" algn="l"/>
                <a:tab pos="449911" algn="l"/>
              </a:tabLst>
            </a:pPr>
            <a:r>
              <a:rPr lang="en-IN" sz="1089" dirty="0" smtClean="0">
                <a:solidFill>
                  <a:prstClr val="blac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IN" sz="1089" dirty="0">
              <a:solidFill>
                <a:prstClr val="black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Slide Number Placeholder 9"/>
          <p:cNvSpPr txBox="1">
            <a:spLocks noChangeArrowheads="1"/>
          </p:cNvSpPr>
          <p:nvPr/>
        </p:nvSpPr>
        <p:spPr bwMode="auto">
          <a:xfrm>
            <a:off x="9398000" y="64864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9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  <p:sp>
        <p:nvSpPr>
          <p:cNvPr id="20" name="Slide Number Placeholder 9"/>
          <p:cNvSpPr txBox="1">
            <a:spLocks noChangeArrowheads="1"/>
          </p:cNvSpPr>
          <p:nvPr/>
        </p:nvSpPr>
        <p:spPr bwMode="auto">
          <a:xfrm>
            <a:off x="9385300" y="6473700"/>
            <a:ext cx="423310" cy="333499"/>
          </a:xfrm>
          <a:prstGeom prst="rect">
            <a:avLst/>
          </a:prstGeom>
          <a:noFill/>
        </p:spPr>
        <p:txBody>
          <a:bodyPr vert="horz" wrap="square" lIns="82953" tIns="41476" rIns="82953" bIns="41476" anchor="ctr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panose="05000000000000000000" pitchFamily="2" charset="2"/>
              <a:buBlip>
                <a:blip r:embed="rId5"/>
              </a:buBlip>
              <a:defRPr sz="2400" kern="1200" smtClean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Wingdings" panose="05000000000000000000" pitchFamily="2" charset="2"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829544">
              <a:spcBef>
                <a:spcPct val="0"/>
              </a:spcBef>
              <a:buSzPct val="100000"/>
              <a:buNone/>
            </a:pPr>
            <a:fld id="{226E6725-8A2A-48CD-81C8-341B478C344E}" type="slidenum">
              <a:rPr lang="en-US" altLang="en-US" sz="1270" b="1">
                <a:solidFill>
                  <a:srgbClr val="898F9F"/>
                </a:solidFill>
                <a:latin typeface="Arial" panose="020B0604020202020204" pitchFamily="34" charset="0"/>
              </a:rPr>
              <a:pPr defTabSz="829544">
                <a:spcBef>
                  <a:spcPct val="0"/>
                </a:spcBef>
                <a:buSzPct val="100000"/>
                <a:buNone/>
              </a:pPr>
              <a:t>9</a:t>
            </a:fld>
            <a:endParaRPr lang="en-US" altLang="en-US" sz="1270" b="1" dirty="0">
              <a:solidFill>
                <a:srgbClr val="898F9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74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3347</TotalTime>
  <Words>568</Words>
  <Application>Microsoft Office PowerPoint</Application>
  <PresentationFormat>A4 Paper (210x297 mm)</PresentationFormat>
  <Paragraphs>261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Tahoma</vt:lpstr>
      <vt:lpstr>Times New Roman</vt:lpstr>
      <vt:lpstr>Wingdings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Fortnightly Project Report</dc:title>
  <dc:creator>Px</dc:creator>
  <cp:lastModifiedBy>ANT-1</cp:lastModifiedBy>
  <cp:revision>64</cp:revision>
  <dcterms:created xsi:type="dcterms:W3CDTF">2022-11-21T19:16:21Z</dcterms:created>
  <dcterms:modified xsi:type="dcterms:W3CDTF">2023-01-13T11:06:56Z</dcterms:modified>
</cp:coreProperties>
</file>